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4"/>
    <p:sldMasterId id="2147483723" r:id="rId5"/>
  </p:sldMasterIdLst>
  <p:notesMasterIdLst>
    <p:notesMasterId r:id="rId29"/>
  </p:notesMasterIdLst>
  <p:sldIdLst>
    <p:sldId id="256" r:id="rId6"/>
    <p:sldId id="2147476977" r:id="rId7"/>
    <p:sldId id="266" r:id="rId8"/>
    <p:sldId id="2076136137" r:id="rId9"/>
    <p:sldId id="2147476985" r:id="rId10"/>
    <p:sldId id="263" r:id="rId11"/>
    <p:sldId id="291" r:id="rId12"/>
    <p:sldId id="2147470174" r:id="rId13"/>
    <p:sldId id="2147470173" r:id="rId14"/>
    <p:sldId id="2147470172" r:id="rId15"/>
    <p:sldId id="2134805578" r:id="rId16"/>
    <p:sldId id="2147470266" r:id="rId17"/>
    <p:sldId id="2147470265" r:id="rId18"/>
    <p:sldId id="2147470267" r:id="rId19"/>
    <p:sldId id="2134805587" r:id="rId20"/>
    <p:sldId id="2134805607" r:id="rId21"/>
    <p:sldId id="2147470268" r:id="rId22"/>
    <p:sldId id="2147479233" r:id="rId23"/>
    <p:sldId id="2147479230" r:id="rId24"/>
    <p:sldId id="2147479231" r:id="rId25"/>
    <p:sldId id="2147479232" r:id="rId26"/>
    <p:sldId id="2147476988" r:id="rId27"/>
    <p:sldId id="214747697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DE3B6AD-BB16-13D3-3918-9820065887E6}" name="Mahi Sundararajan" initials="MS" userId="S::msunda@microsoft.com::1319c946-a83f-4def-8c00-c7c406a5fa35"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8147F9-A0CC-4AE5-B420-BC930ED431C5}" v="2" dt="2023-04-27T13:55:16.8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2" d="100"/>
          <a:sy n="102" d="100"/>
        </p:scale>
        <p:origin x="96" y="1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18E7A7-0BCC-4FD3-9DA9-FCCFE722BFE2}" type="datetimeFigureOut">
              <a:rPr lang="en-US" smtClean="0"/>
              <a:t>4/27/2023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9C665A-35CD-45F9-9D1E-C077314C721E}" type="slidenum">
              <a:rPr lang="en-US" smtClean="0"/>
              <a:t>‹#›</a:t>
            </a:fld>
            <a:endParaRPr lang="en-US"/>
          </a:p>
        </p:txBody>
      </p:sp>
    </p:spTree>
    <p:extLst>
      <p:ext uri="{BB962C8B-B14F-4D97-AF65-F5344CB8AC3E}">
        <p14:creationId xmlns:p14="http://schemas.microsoft.com/office/powerpoint/2010/main" val="3154510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990911-818C-4CF0-BBD3-C8B76E283130}" type="slidenum">
              <a:rPr lang="en-US" smtClean="0"/>
              <a:t>2</a:t>
            </a:fld>
            <a:endParaRPr lang="en-US"/>
          </a:p>
        </p:txBody>
      </p:sp>
    </p:spTree>
    <p:extLst>
      <p:ext uri="{BB962C8B-B14F-4D97-AF65-F5344CB8AC3E}">
        <p14:creationId xmlns:p14="http://schemas.microsoft.com/office/powerpoint/2010/main" val="2300723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4B74F-669F-4E4A-A7CB-1122965B0DBC}" type="slidenum">
              <a:rPr lang="en-US" smtClean="0"/>
              <a:t>16</a:t>
            </a:fld>
            <a:endParaRPr lang="en-US"/>
          </a:p>
        </p:txBody>
      </p:sp>
    </p:spTree>
    <p:extLst>
      <p:ext uri="{BB962C8B-B14F-4D97-AF65-F5344CB8AC3E}">
        <p14:creationId xmlns:p14="http://schemas.microsoft.com/office/powerpoint/2010/main" val="3774429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2994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GPT-3 is for text completion. A set of models that can understand and generate natural language.</a:t>
            </a:r>
          </a:p>
          <a:p>
            <a:r>
              <a:rPr lang="en-US"/>
              <a:t>Codex is a set of models that can understand and generate code, including translating natural language to code. It </a:t>
            </a:r>
            <a:r>
              <a:rPr lang="en-US" b="0" i="0">
                <a:solidFill>
                  <a:srgbClr val="353740"/>
                </a:solidFill>
                <a:effectLst/>
                <a:latin typeface="ColfaxAI"/>
              </a:rPr>
              <a:t>is a descendant of GPT-3 that’s been trained on both natural language and code</a:t>
            </a:r>
            <a:r>
              <a:rPr lang="en-US"/>
              <a:t>.</a:t>
            </a:r>
          </a:p>
          <a:p>
            <a:r>
              <a:rPr lang="en-US"/>
              <a:t>DALL•E is a set of models that can generate or manipulate images from natural language.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888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r>
              <a:rPr lang="en-US"/>
              <a:t>Narrative/talk track:</a:t>
            </a:r>
          </a:p>
          <a:p>
            <a:pPr algn="l"/>
            <a:r>
              <a:rPr lang="en-US" b="0" i="0">
                <a:solidFill>
                  <a:srgbClr val="D1D5DB"/>
                </a:solidFill>
                <a:effectLst/>
                <a:latin typeface="Söhne"/>
              </a:rPr>
              <a:t>But based on our work with customers on </a:t>
            </a:r>
            <a:r>
              <a:rPr lang="en-US" b="0" i="0" err="1">
                <a:solidFill>
                  <a:srgbClr val="D1D5DB"/>
                </a:solidFill>
                <a:effectLst/>
                <a:latin typeface="Söhne"/>
              </a:rPr>
              <a:t>OpenAI</a:t>
            </a:r>
            <a:r>
              <a:rPr lang="en-US" b="0" i="0">
                <a:solidFill>
                  <a:srgbClr val="D1D5DB"/>
                </a:solidFill>
                <a:effectLst/>
                <a:latin typeface="Söhne"/>
              </a:rPr>
              <a:t>, we find 4 capabilities that seem to stand out: Content generation, Summarization, Code Generation and Semantic Search. </a:t>
            </a:r>
          </a:p>
          <a:p>
            <a:pPr algn="l"/>
            <a:r>
              <a:rPr lang="en-US" b="1" i="0">
                <a:solidFill>
                  <a:srgbClr val="D1D5DB"/>
                </a:solidFill>
                <a:effectLst/>
                <a:latin typeface="Söhne"/>
              </a:rPr>
              <a:t>Content generation</a:t>
            </a:r>
            <a:r>
              <a:rPr lang="en-US" b="0" i="0">
                <a:solidFill>
                  <a:srgbClr val="D1D5DB"/>
                </a:solidFill>
                <a:effectLst/>
                <a:latin typeface="Söhne"/>
              </a:rPr>
              <a:t> has sparked a lot of interest among those who want to be able to automate responses to customers, or generate personalized UI for their company’s website or with recruitment firms who want to be able to generate content for bringing in their ideals applicants. </a:t>
            </a:r>
          </a:p>
          <a:p>
            <a:pPr algn="l"/>
            <a:r>
              <a:rPr lang="en-US" b="0" i="0">
                <a:solidFill>
                  <a:srgbClr val="D1D5DB"/>
                </a:solidFill>
                <a:effectLst/>
                <a:latin typeface="Söhne"/>
              </a:rPr>
              <a:t>The second popular capability of </a:t>
            </a:r>
            <a:r>
              <a:rPr lang="en-US" b="0" i="0" err="1">
                <a:solidFill>
                  <a:srgbClr val="D1D5DB"/>
                </a:solidFill>
                <a:effectLst/>
                <a:latin typeface="Söhne"/>
              </a:rPr>
              <a:t>OpenAI</a:t>
            </a:r>
            <a:r>
              <a:rPr lang="en-US" b="0" i="0">
                <a:solidFill>
                  <a:srgbClr val="D1D5DB"/>
                </a:solidFill>
                <a:effectLst/>
                <a:latin typeface="Söhne"/>
              </a:rPr>
              <a:t> has been </a:t>
            </a:r>
            <a:r>
              <a:rPr lang="en-US" b="1" i="0">
                <a:solidFill>
                  <a:srgbClr val="D1D5DB"/>
                </a:solidFill>
                <a:effectLst/>
                <a:latin typeface="Söhne"/>
              </a:rPr>
              <a:t>summarization</a:t>
            </a:r>
            <a:r>
              <a:rPr lang="en-US" b="0" i="0">
                <a:solidFill>
                  <a:srgbClr val="D1D5DB"/>
                </a:solidFill>
                <a:effectLst/>
                <a:latin typeface="Söhne"/>
              </a:rPr>
              <a:t>. There’s so much goodness here for call center analytics scenarios where companies would want to summarize conversation logs, or to be able to </a:t>
            </a:r>
            <a:r>
              <a:rPr lang="en-US" b="0" i="0" err="1">
                <a:solidFill>
                  <a:srgbClr val="D1D5DB"/>
                </a:solidFill>
                <a:effectLst/>
                <a:latin typeface="Söhne"/>
              </a:rPr>
              <a:t>summarise</a:t>
            </a:r>
            <a:r>
              <a:rPr lang="en-US" b="0" i="0">
                <a:solidFill>
                  <a:srgbClr val="D1D5DB"/>
                </a:solidFill>
                <a:effectLst/>
                <a:latin typeface="Söhne"/>
              </a:rPr>
              <a:t> long and tedious reports or </a:t>
            </a:r>
            <a:r>
              <a:rPr lang="en-US" b="0" i="0" err="1">
                <a:solidFill>
                  <a:srgbClr val="D1D5DB"/>
                </a:solidFill>
                <a:effectLst/>
                <a:latin typeface="Söhne"/>
              </a:rPr>
              <a:t>tonnes</a:t>
            </a:r>
            <a:r>
              <a:rPr lang="en-US" b="0" i="0">
                <a:solidFill>
                  <a:srgbClr val="D1D5DB"/>
                </a:solidFill>
                <a:effectLst/>
                <a:latin typeface="Söhne"/>
              </a:rPr>
              <a:t> of analyst articles. Social media trend summarization is another use that is important for companies to know what their customers are heading towards and what their industry is trending towards.</a:t>
            </a:r>
          </a:p>
          <a:p>
            <a:pPr algn="l"/>
            <a:r>
              <a:rPr lang="en-US" b="1" i="0">
                <a:solidFill>
                  <a:srgbClr val="D1D5DB"/>
                </a:solidFill>
                <a:effectLst/>
                <a:latin typeface="Söhne"/>
              </a:rPr>
              <a:t>Code generation </a:t>
            </a:r>
            <a:r>
              <a:rPr lang="en-US" b="0" i="0">
                <a:solidFill>
                  <a:srgbClr val="D1D5DB"/>
                </a:solidFill>
                <a:effectLst/>
                <a:latin typeface="Söhne"/>
              </a:rPr>
              <a:t>– the third popular capability…. Think of wanting to convert your SQL to NL or vice versa. Code generation is powerful capability that can help to convert code, as well as generate text and source code directly into your application.</a:t>
            </a:r>
          </a:p>
          <a:p>
            <a:pPr algn="l"/>
            <a:r>
              <a:rPr lang="en-US" b="0" i="0">
                <a:solidFill>
                  <a:srgbClr val="D1D5DB"/>
                </a:solidFill>
                <a:effectLst/>
                <a:latin typeface="Söhne"/>
              </a:rPr>
              <a:t>Last but not the least, </a:t>
            </a:r>
            <a:r>
              <a:rPr lang="en-US" b="1" i="0">
                <a:solidFill>
                  <a:srgbClr val="D1D5DB"/>
                </a:solidFill>
                <a:effectLst/>
                <a:latin typeface="Söhne"/>
              </a:rPr>
              <a:t>Semantic Search</a:t>
            </a:r>
            <a:r>
              <a:rPr lang="en-US" b="0" i="0">
                <a:solidFill>
                  <a:srgbClr val="D1D5DB"/>
                </a:solidFill>
                <a:effectLst/>
                <a:latin typeface="Söhne"/>
              </a:rPr>
              <a:t> with </a:t>
            </a:r>
            <a:r>
              <a:rPr lang="en-US" b="0" i="0" err="1">
                <a:solidFill>
                  <a:srgbClr val="D1D5DB"/>
                </a:solidFill>
                <a:effectLst/>
                <a:latin typeface="Söhne"/>
              </a:rPr>
              <a:t>OpenAI</a:t>
            </a:r>
            <a:r>
              <a:rPr lang="en-US" b="0" i="0">
                <a:solidFill>
                  <a:srgbClr val="D1D5DB"/>
                </a:solidFill>
                <a:effectLst/>
                <a:latin typeface="Söhne"/>
              </a:rPr>
              <a:t> will help quicken the time to search through documents.</a:t>
            </a:r>
          </a:p>
          <a:p>
            <a:pPr algn="l"/>
            <a:endParaRPr lang="en-US" b="0" i="0">
              <a:solidFill>
                <a:srgbClr val="D1D5DB"/>
              </a:solidFill>
              <a:effectLst/>
              <a:latin typeface="Söhne"/>
            </a:endParaRPr>
          </a:p>
          <a:p>
            <a:pPr algn="l"/>
            <a:r>
              <a:rPr lang="en-US" b="0" i="0">
                <a:solidFill>
                  <a:srgbClr val="D1D5DB"/>
                </a:solidFill>
                <a:effectLst/>
                <a:latin typeface="Söhne"/>
              </a:rPr>
              <a:t>These use cases are particular to these 4 categories or capabilities of </a:t>
            </a:r>
            <a:r>
              <a:rPr lang="en-US" b="0" i="0" err="1">
                <a:solidFill>
                  <a:srgbClr val="D1D5DB"/>
                </a:solidFill>
                <a:effectLst/>
                <a:latin typeface="Söhne"/>
              </a:rPr>
              <a:t>OpenAI</a:t>
            </a:r>
            <a:r>
              <a:rPr lang="en-US" b="0" i="0">
                <a:solidFill>
                  <a:srgbClr val="D1D5DB"/>
                </a:solidFill>
                <a:effectLst/>
                <a:latin typeface="Söhne"/>
              </a:rPr>
              <a:t> that we are discussing here. IN addition to these, we also have some examples of multiple model use cases that are very popular among our customers:</a:t>
            </a:r>
          </a:p>
          <a:p>
            <a:pPr marL="171450" indent="-171450" algn="l">
              <a:buFontTx/>
              <a:buChar char="-"/>
            </a:pPr>
            <a:r>
              <a:rPr lang="en-US" b="1" i="0">
                <a:solidFill>
                  <a:srgbClr val="D1D5DB"/>
                </a:solidFill>
                <a:effectLst/>
                <a:latin typeface="Söhne"/>
              </a:rPr>
              <a:t>End to end call center analytics</a:t>
            </a:r>
            <a:r>
              <a:rPr lang="en-US" b="0" i="0">
                <a:solidFill>
                  <a:srgbClr val="D1D5DB"/>
                </a:solidFill>
                <a:effectLst/>
                <a:latin typeface="Söhne"/>
              </a:rPr>
              <a:t> that takes your process all the way from classification through to email generation to increase productivity and save time and effort during call center operations.</a:t>
            </a:r>
          </a:p>
          <a:p>
            <a:pPr marL="171450" indent="-171450" algn="l">
              <a:buFontTx/>
              <a:buChar char="-"/>
            </a:pPr>
            <a:r>
              <a:rPr lang="en-US" b="1" i="0">
                <a:solidFill>
                  <a:srgbClr val="D1D5DB"/>
                </a:solidFill>
                <a:effectLst/>
                <a:latin typeface="Söhne"/>
              </a:rPr>
              <a:t>Customer 360</a:t>
            </a:r>
            <a:r>
              <a:rPr lang="en-US" b="0" i="0">
                <a:solidFill>
                  <a:srgbClr val="D1D5DB"/>
                </a:solidFill>
                <a:effectLst/>
                <a:latin typeface="Söhne"/>
              </a:rPr>
              <a:t> where hyper-personalization will use more than one of the above capabilities to ensure you have a complete and holistic view of your customers and are increasing your customer satisfaction, whilst using feedback and trends to serve them better in the future.</a:t>
            </a:r>
          </a:p>
          <a:p>
            <a:pPr marL="171450" indent="-171450" algn="l">
              <a:buFontTx/>
              <a:buChar char="-"/>
            </a:pPr>
            <a:r>
              <a:rPr lang="en-US" b="1" i="0">
                <a:solidFill>
                  <a:srgbClr val="D1D5DB"/>
                </a:solidFill>
                <a:effectLst/>
                <a:latin typeface="Söhne"/>
              </a:rPr>
              <a:t>Business Process Automation</a:t>
            </a:r>
            <a:r>
              <a:rPr lang="en-US" b="0" i="0">
                <a:solidFill>
                  <a:srgbClr val="D1D5DB"/>
                </a:solidFill>
                <a:effectLst/>
                <a:latin typeface="Söhne"/>
              </a:rPr>
              <a:t> like document automation where we use capabilities across search, code generation and content generation to do things faster and more efficiently.</a:t>
            </a:r>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902938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381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9C665A-35CD-45F9-9D1E-C077314C721E}" type="slidenum">
              <a:rPr lang="en-US" smtClean="0"/>
              <a:t>22</a:t>
            </a:fld>
            <a:endParaRPr lang="en-US"/>
          </a:p>
        </p:txBody>
      </p:sp>
    </p:spTree>
    <p:extLst>
      <p:ext uri="{BB962C8B-B14F-4D97-AF65-F5344CB8AC3E}">
        <p14:creationId xmlns:p14="http://schemas.microsoft.com/office/powerpoint/2010/main" val="968325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69C665A-35CD-45F9-9D1E-C077314C721E}" type="slidenum">
              <a:rPr lang="en-US" smtClean="0"/>
              <a:t>23</a:t>
            </a:fld>
            <a:endParaRPr lang="en-US"/>
          </a:p>
        </p:txBody>
      </p:sp>
    </p:spTree>
    <p:extLst>
      <p:ext uri="{BB962C8B-B14F-4D97-AF65-F5344CB8AC3E}">
        <p14:creationId xmlns:p14="http://schemas.microsoft.com/office/powerpoint/2010/main" val="68448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[30s]</a:t>
            </a:r>
          </a:p>
          <a:p>
            <a:endParaRPr lang="en-US"/>
          </a:p>
          <a:p>
            <a:r>
              <a:rPr lang="en-US"/>
              <a:t>“Pause”</a:t>
            </a:r>
          </a:p>
          <a:p>
            <a:endParaRPr lang="en-US"/>
          </a:p>
          <a:p>
            <a:r>
              <a:rPr lang="en-US"/>
              <a:t>So, before we jump into the demos, let’s talk about “why” we might need this, and then, “what” we’re going to use it for, and “how” we’re going to do it.</a:t>
            </a:r>
          </a:p>
          <a:p>
            <a:endParaRPr lang="en-US"/>
          </a:p>
          <a:p>
            <a:r>
              <a:rPr lang="en-US"/>
              <a:t>Who can relate to this quote?</a:t>
            </a:r>
          </a:p>
          <a:p>
            <a:r>
              <a:rPr lang="en-US"/>
              <a:t>&lt;&lt;read the quote&gt;&gt;</a:t>
            </a:r>
          </a:p>
          <a:p>
            <a:endParaRPr lang="en-US"/>
          </a:p>
          <a:p>
            <a:r>
              <a:rPr lang="en-US"/>
              <a:t>There’s many challenges to deploying state-of-the-art deep learning models, from multiple domains, with real-world, messy data, at-scale</a:t>
            </a:r>
          </a:p>
        </p:txBody>
      </p:sp>
      <p:sp>
        <p:nvSpPr>
          <p:cNvPr id="4" name="Slide Number Placeholder 3"/>
          <p:cNvSpPr>
            <a:spLocks noGrp="1"/>
          </p:cNvSpPr>
          <p:nvPr>
            <p:ph type="sldNum" sz="quarter" idx="5"/>
          </p:nvPr>
        </p:nvSpPr>
        <p:spPr/>
        <p:txBody>
          <a:bodyPr/>
          <a:lstStyle/>
          <a:p>
            <a:fld id="{A9990911-818C-4CF0-BBD3-C8B76E283130}" type="slidenum">
              <a:rPr lang="en-US" smtClean="0"/>
              <a:t>4</a:t>
            </a:fld>
            <a:endParaRPr lang="en-US"/>
          </a:p>
        </p:txBody>
      </p:sp>
    </p:spTree>
    <p:extLst>
      <p:ext uri="{BB962C8B-B14F-4D97-AF65-F5344CB8AC3E}">
        <p14:creationId xmlns:p14="http://schemas.microsoft.com/office/powerpoint/2010/main" val="2460327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[30s]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There’s many challenges to deploying state-of-the-art deep learning models, from multiple domains, with real-world, messy data, at-scale</a:t>
            </a:r>
          </a:p>
          <a:p>
            <a:endParaRPr lang="en-US"/>
          </a:p>
          <a:p>
            <a:r>
              <a:rPr lang="en-US"/>
              <a:t>Many inputs:</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r>
              <a:rPr lang="en-US" sz="1200" noProof="0">
                <a:solidFill>
                  <a:prstClr val="white"/>
                </a:solidFill>
                <a:latin typeface="Segoe UI" panose="020B0502040204020203" pitchFamily="34" charset="0"/>
                <a:cs typeface="Segoe UI" panose="020B0502040204020203" pitchFamily="34" charset="0"/>
              </a:rPr>
              <a:t>PDF’s</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r>
              <a:rPr lang="en-US" sz="1200" noProof="0">
                <a:solidFill>
                  <a:prstClr val="white"/>
                </a:solidFill>
                <a:latin typeface="Segoe UI" panose="020B0502040204020203" pitchFamily="34" charset="0"/>
                <a:cs typeface="Segoe UI" panose="020B0502040204020203" pitchFamily="34" charset="0"/>
              </a:rPr>
              <a:t>machine documents</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r>
              <a:rPr lang="en-US" sz="1200" noProof="0">
                <a:solidFill>
                  <a:prstClr val="white"/>
                </a:solidFill>
                <a:latin typeface="Segoe UI" panose="020B0502040204020203" pitchFamily="34" charset="0"/>
                <a:cs typeface="Segoe UI" panose="020B0502040204020203" pitchFamily="34" charset="0"/>
              </a:rPr>
              <a:t>Images</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r>
              <a:rPr lang="en-US" sz="1200" noProof="0">
                <a:solidFill>
                  <a:prstClr val="white"/>
                </a:solidFill>
                <a:latin typeface="Segoe UI" panose="020B0502040204020203" pitchFamily="34" charset="0"/>
                <a:cs typeface="Segoe UI" panose="020B0502040204020203" pitchFamily="34" charset="0"/>
              </a:rPr>
              <a:t>emails, audio (calls) etc.. </a:t>
            </a:r>
          </a:p>
          <a:p>
            <a:pPr marL="1085850" marR="0" lvl="0" indent="-228600" defTabSz="914400" rtl="0" eaLnBrk="1" fontAlgn="auto" latinLnBrk="0" hangingPunct="1">
              <a:spcBef>
                <a:spcPts val="0"/>
              </a:spcBef>
              <a:spcAft>
                <a:spcPts val="0"/>
              </a:spcAft>
              <a:buClrTx/>
              <a:buSzTx/>
              <a:buFont typeface="Arial" panose="020B0604020202020204" pitchFamily="34" charset="0"/>
              <a:buChar char="•"/>
              <a:tabLst/>
              <a:defRPr/>
            </a:pPr>
            <a:endParaRPr lang="en-US" sz="1200" noProof="0">
              <a:solidFill>
                <a:prstClr val="white"/>
              </a:solidFill>
              <a:latin typeface="Segoe UI" panose="020B0502040204020203" pitchFamily="34" charset="0"/>
              <a:cs typeface="Segoe UI" panose="020B0502040204020203" pitchFamily="34" charset="0"/>
            </a:endParaRPr>
          </a:p>
          <a:p>
            <a:pPr marL="857250" marR="0" lvl="0" indent="0" defTabSz="914400" rtl="0" eaLnBrk="1" fontAlgn="auto" latinLnBrk="0" hangingPunct="1">
              <a:spcBef>
                <a:spcPts val="0"/>
              </a:spcBef>
              <a:spcAft>
                <a:spcPts val="0"/>
              </a:spcAft>
              <a:buClrTx/>
              <a:buSzTx/>
              <a:buFont typeface="Arial" panose="020B0604020202020204" pitchFamily="34" charset="0"/>
              <a:buNone/>
              <a:tabLst/>
              <a:defRPr/>
            </a:pPr>
            <a:endParaRPr lang="en-US" sz="1200" noProof="0">
              <a:solidFill>
                <a:prstClr val="white"/>
              </a:solidFill>
              <a:latin typeface="Segoe UI" panose="020B0502040204020203" pitchFamily="34" charset="0"/>
              <a:cs typeface="Segoe UI" panose="020B0502040204020203" pitchFamily="34" charset="0"/>
            </a:endParaRPr>
          </a:p>
          <a:p>
            <a:r>
              <a:rPr lang="en-US"/>
              <a:t>So how does BPA help?</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1109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Narrative/talk track:</a:t>
            </a:r>
          </a:p>
          <a:p>
            <a:pPr algn="l"/>
            <a:r>
              <a:rPr lang="en-US" b="0" i="0">
                <a:solidFill>
                  <a:srgbClr val="D1D5DB"/>
                </a:solidFill>
                <a:effectLst/>
                <a:latin typeface="Söhne"/>
              </a:rPr>
              <a:t>Azure AI is a collection of artificial intelligence services offered by Microsoft as part of its Azure cloud platform. The Azure AI services are designed to make it easy for developers and organizations to add AI capabilities to their applications, without the need for extensive expertise in AI.</a:t>
            </a:r>
          </a:p>
          <a:p>
            <a:pPr algn="l"/>
            <a:r>
              <a:rPr lang="en-US" b="0" i="0">
                <a:solidFill>
                  <a:srgbClr val="D1D5DB"/>
                </a:solidFill>
                <a:effectLst/>
                <a:latin typeface="Söhne"/>
              </a:rPr>
              <a:t>Azure AI includes a wide range of services, such as:</a:t>
            </a:r>
          </a:p>
          <a:p>
            <a:pPr algn="l">
              <a:buFont typeface="Arial" panose="020B0604020202020204" pitchFamily="34" charset="0"/>
              <a:buChar char="•"/>
            </a:pPr>
            <a:r>
              <a:rPr lang="en-US" b="0" i="0">
                <a:solidFill>
                  <a:srgbClr val="D1D5DB"/>
                </a:solidFill>
                <a:effectLst/>
                <a:latin typeface="Söhne"/>
              </a:rPr>
              <a:t>Azure Cognitive Services: A collection of pre-built APIs that allow developers to add capabilities such as natural language understanding, computer vision, and speech recognition to their applications.</a:t>
            </a:r>
          </a:p>
          <a:p>
            <a:pPr algn="l">
              <a:buFont typeface="Arial" panose="020B0604020202020204" pitchFamily="34" charset="0"/>
              <a:buChar char="•"/>
            </a:pPr>
            <a:r>
              <a:rPr lang="en-US" b="0" i="0">
                <a:solidFill>
                  <a:srgbClr val="D1D5DB"/>
                </a:solidFill>
                <a:effectLst/>
                <a:latin typeface="Söhne"/>
              </a:rPr>
              <a:t>Azure Machine Learning: A cloud-based platform that allows developers to build, deploy, and manage machine learning models, as well as to create custom machine learning algorithms.</a:t>
            </a:r>
          </a:p>
          <a:p>
            <a:pPr algn="l">
              <a:buFont typeface="Arial" panose="020B0604020202020204" pitchFamily="34" charset="0"/>
              <a:buChar char="•"/>
            </a:pPr>
            <a:r>
              <a:rPr lang="en-US" b="0" i="0">
                <a:solidFill>
                  <a:srgbClr val="D1D5DB"/>
                </a:solidFill>
                <a:effectLst/>
                <a:latin typeface="Söhne"/>
              </a:rPr>
              <a:t>Azure Applied AI Services: A suite of scenarios-based services that enable organizations to accelerate adoption such as Azure Cognitive Search which provides search capabilities over structured and unstructured data by using machine learning models.</a:t>
            </a:r>
          </a:p>
          <a:p>
            <a:pPr algn="l"/>
            <a:r>
              <a:rPr lang="en-US" b="0" i="0">
                <a:solidFill>
                  <a:srgbClr val="D1D5DB"/>
                </a:solidFill>
                <a:effectLst/>
                <a:latin typeface="Söhne"/>
              </a:rPr>
              <a:t>These services are integrated with Azure platform, which provides capabilities such as scalability, security, and compliance, as well as a number of other tools and services that can be used to build and deploy AI-enabled applications.</a:t>
            </a:r>
          </a:p>
          <a:p>
            <a:pPr algn="l"/>
            <a:r>
              <a:rPr lang="en-US" b="0" i="0">
                <a:solidFill>
                  <a:srgbClr val="D1D5DB"/>
                </a:solidFill>
                <a:effectLst/>
                <a:latin typeface="Söhne"/>
              </a:rPr>
              <a:t>The Azure AI services are designed to make it easy for developers and organizations to add AI capabilities to their applications, without the need for extensive expertise in AI. Microsoft's Azure AI services allow developers to quickly build, deploy, and scale AI-enabled applications, and to take advantage of the scalability, security, and compliance capabilities of Azure.</a:t>
            </a:r>
          </a:p>
          <a:p>
            <a:pPr algn="l"/>
            <a:r>
              <a:rPr lang="en-US" b="0" i="0">
                <a:solidFill>
                  <a:srgbClr val="D1D5DB"/>
                </a:solidFill>
                <a:effectLst/>
                <a:latin typeface="Söhne"/>
              </a:rPr>
              <a:t>Azure AI integration in AI Builder within the Microsoft Power Platform allows businesses and developers to quickly and easily build and deploy custom AI models, and to integrate them with Power Apps, Power Automate and Power Virtual Agents, in order to add advanced capabilities and improve data management and security. It also allows to easily scale up and improve performance of the models, as well as easily integrating with other Azure services.</a:t>
            </a:r>
          </a:p>
          <a:p>
            <a:pPr algn="l"/>
            <a:r>
              <a:rPr lang="en-US" b="0" i="0">
                <a:solidFill>
                  <a:srgbClr val="D1D5DB"/>
                </a:solidFill>
                <a:effectLst/>
                <a:latin typeface="Söhne"/>
              </a:rPr>
              <a:t>Microsoft has adopted Azure AI across a wide range of its products and services, in order to improve the functionality, performance and user experience. Some examples of where Microsoft has adopted Azure AI at scale include:</a:t>
            </a:r>
          </a:p>
          <a:p>
            <a:pPr algn="l">
              <a:buFont typeface="Arial" panose="020B0604020202020204" pitchFamily="34" charset="0"/>
              <a:buChar char="•"/>
            </a:pPr>
            <a:r>
              <a:rPr lang="en-US" b="0" i="0">
                <a:solidFill>
                  <a:srgbClr val="D1D5DB"/>
                </a:solidFill>
                <a:effectLst/>
                <a:latin typeface="Söhne"/>
              </a:rPr>
              <a:t>Office 365: Microsoft has integrated Azure AI capabilities into Office 365, such as natural language processing, computer vision, and text analytics, to improve the functionality of products such as Outlook and Word. This allows users to perform tasks such as automatically summarizing long documents, or automatically tagging images in email attachments.</a:t>
            </a:r>
          </a:p>
          <a:p>
            <a:pPr algn="l">
              <a:buFont typeface="Arial" panose="020B0604020202020204" pitchFamily="34" charset="0"/>
              <a:buChar char="•"/>
            </a:pPr>
            <a:r>
              <a:rPr lang="en-US" b="0" i="0">
                <a:solidFill>
                  <a:srgbClr val="D1D5DB"/>
                </a:solidFill>
                <a:effectLst/>
                <a:latin typeface="Söhne"/>
              </a:rPr>
              <a:t>Dynamics 365: Dynamics 365 is a collection of business applications that enable organizations to manage customer data and interactions, as well as automate business processes. With Azure AI integration, Dynamics 365 offers features like predictive lead scoring, sentiment analysis, and chatbots to help businesses better understand and interact with their customers.</a:t>
            </a:r>
          </a:p>
          <a:p>
            <a:pPr algn="l">
              <a:buFont typeface="Arial" panose="020B0604020202020204" pitchFamily="34" charset="0"/>
              <a:buChar char="•"/>
            </a:pPr>
            <a:r>
              <a:rPr lang="en-US" b="0" i="0">
                <a:solidFill>
                  <a:srgbClr val="D1D5DB"/>
                </a:solidFill>
                <a:effectLst/>
                <a:latin typeface="Söhne"/>
              </a:rPr>
              <a:t>Bing: Bing, Microsoft's search engine, uses Azure AI to analyze large amounts of data and improve search results for users. For example, Bing uses natural language processing to understand users' queries and generate more relevant search results.</a:t>
            </a:r>
          </a:p>
          <a:p>
            <a:pPr algn="l">
              <a:buFont typeface="Arial" panose="020B0604020202020204" pitchFamily="34" charset="0"/>
              <a:buChar char="•"/>
            </a:pPr>
            <a:r>
              <a:rPr lang="en-US" b="0" i="0">
                <a:solidFill>
                  <a:srgbClr val="D1D5DB"/>
                </a:solidFill>
                <a:effectLst/>
                <a:latin typeface="Söhne"/>
              </a:rPr>
              <a:t>LinkedIn: Microsoft's professional networking site, LinkedIn, uses Azure AI to help users find job opportunities, connect with others in their field, and improve the performance of its recruiting tools. For example, LinkedIn uses natural language processing to match job seekers with relevant job opportunities, and uses machine learning to help recruiters find the best candidates.</a:t>
            </a:r>
          </a:p>
          <a:p>
            <a:pPr algn="l">
              <a:buFont typeface="Arial" panose="020B0604020202020204" pitchFamily="34" charset="0"/>
              <a:buChar char="•"/>
            </a:pPr>
            <a:r>
              <a:rPr lang="en-US" b="0" i="0">
                <a:solidFill>
                  <a:srgbClr val="D1D5DB"/>
                </a:solidFill>
                <a:effectLst/>
                <a:latin typeface="Söhne"/>
              </a:rPr>
              <a:t>Xbox and Gaming: Microsoft uses Azure AI to power its Xbox gaming console. Azure AI allows Xbox to learn a gamer's preferences and automatically adjust the gaming experience. Additionally, it allows to improve the performance of the games and to offer more personalized gaming experiences.</a:t>
            </a:r>
          </a:p>
          <a:p>
            <a:pPr algn="l">
              <a:buFont typeface="Arial" panose="020B0604020202020204" pitchFamily="34" charset="0"/>
              <a:buNone/>
            </a:pPr>
            <a:r>
              <a:rPr lang="en-US" b="0" i="0">
                <a:solidFill>
                  <a:srgbClr val="D1D5DB"/>
                </a:solidFill>
                <a:effectLst/>
                <a:latin typeface="Söhne"/>
              </a:rPr>
              <a:t>These are just a few examples of how Microsoft has adopted Azure AI at scale within its products and services. Overall, Microsoft has been using Azure AI across its various products and services, to improve user experience and to offer more personalized, efficient and automated experiences to its customers.</a:t>
            </a:r>
          </a:p>
          <a:p>
            <a:pPr algn="l"/>
            <a:endParaRPr lang="en-US" b="0" i="0">
              <a:solidFill>
                <a:srgbClr val="D1D5DB"/>
              </a:solidFill>
              <a:effectLst/>
              <a:latin typeface="Söhne"/>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781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cs typeface="Calibri" panose="020F0502020204030204"/>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4/27/2023 9:54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508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EF4B74F-669F-4E4A-A7CB-1122965B0DBC}"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7849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505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4B74F-669F-4E4A-A7CB-1122965B0DBC}" type="slidenum">
              <a:rPr lang="en-US" smtClean="0"/>
              <a:t>11</a:t>
            </a:fld>
            <a:endParaRPr lang="en-US"/>
          </a:p>
        </p:txBody>
      </p:sp>
    </p:spTree>
    <p:extLst>
      <p:ext uri="{BB962C8B-B14F-4D97-AF65-F5344CB8AC3E}">
        <p14:creationId xmlns:p14="http://schemas.microsoft.com/office/powerpoint/2010/main" val="1250507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9791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CAA039E-83A9-4436-A956-8EAB5E7A0B7D}"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473487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A039E-83A9-4436-A956-8EAB5E7A0B7D}"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2324665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A039E-83A9-4436-A956-8EAB5E7A0B7D}"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316002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nguage Section Divi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45D76D4-097D-4215-9721-3B7579A2002E}"/>
              </a:ext>
            </a:extLst>
          </p:cNvPr>
          <p:cNvSpPr>
            <a:spLocks noGrp="1"/>
          </p:cNvSpPr>
          <p:nvPr>
            <p:ph type="pic" sz="quarter" idx="13" hasCustomPrompt="1"/>
          </p:nvPr>
        </p:nvSpPr>
        <p:spPr>
          <a:xfrm>
            <a:off x="0" y="0"/>
            <a:ext cx="12192000" cy="6858000"/>
          </a:xfrm>
          <a:blipFill>
            <a:blip r:embed="rId2"/>
            <a:stretch>
              <a:fillRect t="-11647" b="-11647"/>
            </a:stretch>
          </a:blipFill>
        </p:spPr>
        <p:txBody>
          <a:bodyPr tIns="914400" anchor="ctr">
            <a:noAutofit/>
          </a:bodyPr>
          <a:lstStyle>
            <a:lvl1pPr marL="0" indent="0" algn="ctr">
              <a:buNone/>
              <a:defRPr>
                <a:solidFill>
                  <a:schemeClr val="tx1">
                    <a:alpha val="50000"/>
                  </a:schemeClr>
                </a:solidFill>
              </a:defRPr>
            </a:lvl1pPr>
          </a:lstStyle>
          <a:p>
            <a:r>
              <a:rPr lang="en-US"/>
              <a:t>Click icon to change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0" y="0"/>
            <a:ext cx="4053840" cy="6858000"/>
          </a:xfrm>
          <a:solidFill>
            <a:srgbClr val="2F2F2F">
              <a:alpha val="90000"/>
            </a:srgbClr>
          </a:solidFill>
        </p:spPr>
        <p:txBody>
          <a:bodyPr wrap="square" lIns="274320" rIns="274320" bIns="3200400" anchor="b" anchorCtr="0">
            <a:noAutofit/>
          </a:bodyPr>
          <a:lstStyle>
            <a:lvl1pPr marL="0" indent="0" algn="ctr">
              <a:defRPr sz="3200">
                <a:solidFill>
                  <a:schemeClr val="accent2"/>
                </a:solidFill>
              </a:defRPr>
            </a:lvl1pPr>
          </a:lstStyle>
          <a:p>
            <a:r>
              <a:rPr lang="en-US"/>
              <a:t>Add language section title here</a:t>
            </a:r>
          </a:p>
        </p:txBody>
      </p:sp>
      <p:sp>
        <p:nvSpPr>
          <p:cNvPr id="5" name="Text Placeholder 4"/>
          <p:cNvSpPr>
            <a:spLocks noGrp="1"/>
          </p:cNvSpPr>
          <p:nvPr>
            <p:ph type="body" sz="quarter" idx="12" hasCustomPrompt="1"/>
          </p:nvPr>
        </p:nvSpPr>
        <p:spPr>
          <a:xfrm>
            <a:off x="465181" y="3962400"/>
            <a:ext cx="3123479" cy="1015663"/>
          </a:xfrm>
          <a:noFill/>
        </p:spPr>
        <p:txBody>
          <a:bodyPr wrap="square" lIns="274320" tIns="0" rIns="274320" bIns="0">
            <a:spAutoFit/>
          </a:bodyPr>
          <a:lstStyle>
            <a:lvl1pPr marL="0" indent="0" algn="ctr">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Add short subtitle and/or presenter name</a:t>
            </a:r>
          </a:p>
        </p:txBody>
      </p:sp>
      <p:sp>
        <p:nvSpPr>
          <p:cNvPr id="7" name="Picture Placeholder 6">
            <a:extLst>
              <a:ext uri="{FF2B5EF4-FFF2-40B4-BE49-F238E27FC236}">
                <a16:creationId xmlns:a16="http://schemas.microsoft.com/office/drawing/2014/main" id="{D087814C-145B-4A7E-BB85-B2DD2BB2BF58}"/>
              </a:ext>
            </a:extLst>
          </p:cNvPr>
          <p:cNvSpPr>
            <a:spLocks noGrp="1"/>
          </p:cNvSpPr>
          <p:nvPr>
            <p:ph type="pic" sz="quarter" idx="21" hasCustomPrompt="1"/>
          </p:nvPr>
        </p:nvSpPr>
        <p:spPr>
          <a:xfrm>
            <a:off x="1459992" y="948607"/>
            <a:ext cx="1133856" cy="1133856"/>
          </a:xfr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p:spPr>
        <p:txBody>
          <a:bodyPr/>
          <a:lstStyle/>
          <a:p>
            <a:r>
              <a:rPr lang="en-US"/>
              <a:t> </a:t>
            </a:r>
          </a:p>
        </p:txBody>
      </p:sp>
      <p:sp>
        <p:nvSpPr>
          <p:cNvPr id="3" name="Date Placeholder 2">
            <a:extLst>
              <a:ext uri="{FF2B5EF4-FFF2-40B4-BE49-F238E27FC236}">
                <a16:creationId xmlns:a16="http://schemas.microsoft.com/office/drawing/2014/main" id="{7480D40B-2729-40D4-B37B-25CDF5DF7667}"/>
              </a:ext>
            </a:extLst>
          </p:cNvPr>
          <p:cNvSpPr>
            <a:spLocks noGrp="1"/>
          </p:cNvSpPr>
          <p:nvPr>
            <p:ph type="dt" sz="half" idx="22"/>
          </p:nvPr>
        </p:nvSpPr>
        <p:spPr/>
        <p:txBody>
          <a:bodyPr/>
          <a:lstStyle/>
          <a:p>
            <a:r>
              <a:rPr lang="en-US"/>
              <a:t>CONFIDENTIAL</a:t>
            </a:r>
          </a:p>
        </p:txBody>
      </p:sp>
      <p:sp>
        <p:nvSpPr>
          <p:cNvPr id="6" name="Footer Placeholder 5">
            <a:extLst>
              <a:ext uri="{FF2B5EF4-FFF2-40B4-BE49-F238E27FC236}">
                <a16:creationId xmlns:a16="http://schemas.microsoft.com/office/drawing/2014/main" id="{9E50DE17-DE04-4C55-9BB7-468C6AC1F37F}"/>
              </a:ext>
            </a:extLst>
          </p:cNvPr>
          <p:cNvSpPr>
            <a:spLocks noGrp="1"/>
          </p:cNvSpPr>
          <p:nvPr>
            <p:ph type="ftr" sz="quarter" idx="23"/>
          </p:nvPr>
        </p:nvSpPr>
        <p:spPr/>
        <p:txBody>
          <a:bodyPr/>
          <a:lstStyle/>
          <a:p>
            <a:r>
              <a:rPr lang="en-US"/>
              <a:t>Microsoft Azure | Cognitive Services</a:t>
            </a:r>
          </a:p>
        </p:txBody>
      </p:sp>
      <p:sp>
        <p:nvSpPr>
          <p:cNvPr id="8" name="Slide Number Placeholder 7">
            <a:extLst>
              <a:ext uri="{FF2B5EF4-FFF2-40B4-BE49-F238E27FC236}">
                <a16:creationId xmlns:a16="http://schemas.microsoft.com/office/drawing/2014/main" id="{A6DD6D47-F219-4AB4-8559-8006A35E1FEA}"/>
              </a:ext>
            </a:extLst>
          </p:cNvPr>
          <p:cNvSpPr>
            <a:spLocks noGrp="1"/>
          </p:cNvSpPr>
          <p:nvPr>
            <p:ph type="sldNum" sz="quarter" idx="24"/>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681732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33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63028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69134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 Subtitle &amp; Non-bulleted tex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Lst>
          </p:cNvPr>
          <p:cNvSpPr>
            <a:spLocks noGrp="1"/>
          </p:cNvSpPr>
          <p:nvPr>
            <p:ph sz="quarter" idx="13"/>
          </p:nvPr>
        </p:nvSpPr>
        <p:spPr>
          <a:xfrm>
            <a:off x="655638" y="1408114"/>
            <a:ext cx="10880726" cy="4819650"/>
          </a:xfrm>
          <a:prstGeom prst="rect">
            <a:avLst/>
          </a:prstGeom>
        </p:spPr>
        <p:txBody>
          <a:bodyPr/>
          <a:lstStyle>
            <a:lvl1pPr marL="0" indent="0">
              <a:buNone/>
              <a:defRPr sz="2400"/>
            </a:lvl1pPr>
            <a:lvl2pPr marL="310896" indent="0">
              <a:buNone/>
              <a:defRPr/>
            </a:lvl2pPr>
            <a:lvl3pPr marL="621792" indent="0">
              <a:buNone/>
              <a:defRPr/>
            </a:lvl3pPr>
            <a:lvl4pPr marL="932688" indent="0">
              <a:buNone/>
              <a:defRPr/>
            </a:lvl4pPr>
            <a:lvl5pPr marL="1225296" indent="0">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546996092"/>
      </p:ext>
    </p:extLst>
  </p:cSld>
  <p:clrMapOvr>
    <a:masterClrMapping/>
  </p:clrMapOvr>
  <p:extLst>
    <p:ext uri="{DCECCB84-F9BA-43D5-87BE-67443E8EF086}">
      <p15:sldGuideLst xmlns:p15="http://schemas.microsoft.com/office/powerpoint/2012/main">
        <p15:guide id="1" orient="horz" pos="887">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3489727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1432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33390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266076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AA039E-83A9-4436-A956-8EAB5E7A0B7D}"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0452520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31708254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927531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6452279"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577690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3482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2294677707"/>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008587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241168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22363572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92561160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334272573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AA039E-83A9-4436-A956-8EAB5E7A0B7D}" type="datetimeFigureOut">
              <a:rPr lang="en-US" smtClean="0"/>
              <a:t>4/27/2023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38412565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72544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43200"/>
            <a:ext cx="9144000" cy="615553"/>
          </a:xfrm>
          <a:noFill/>
        </p:spPr>
        <p:txBody>
          <a:bodyPr lIns="0" tIns="0" rIns="0" bIns="0" anchor="b" anchorCtr="0">
            <a:spAutoFit/>
          </a:bodyPr>
          <a:lstStyle>
            <a:lvl1pPr algn="l">
              <a:defRPr sz="40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26111736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9567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9873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32204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07933577"/>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544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86152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CAA039E-83A9-4436-A956-8EAB5E7A0B7D}"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150928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CAA039E-83A9-4436-A956-8EAB5E7A0B7D}" type="datetimeFigureOut">
              <a:rPr lang="en-US" smtClean="0"/>
              <a:t>4/27/2023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4277138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CAA039E-83A9-4436-A956-8EAB5E7A0B7D}" type="datetimeFigureOut">
              <a:rPr lang="en-US" smtClean="0"/>
              <a:t>4/27/2023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993239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CAA039E-83A9-4436-A956-8EAB5E7A0B7D}" type="datetimeFigureOut">
              <a:rPr lang="en-US" smtClean="0"/>
              <a:t>4/27/2023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556239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A039E-83A9-4436-A956-8EAB5E7A0B7D}"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19785295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AA039E-83A9-4436-A956-8EAB5E7A0B7D}" type="datetimeFigureOut">
              <a:rPr lang="en-US" smtClean="0"/>
              <a:t>4/27/2023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45482C-5874-488D-8CB2-61A76807446D}" type="slidenum">
              <a:rPr lang="en-US" smtClean="0"/>
              <a:t>‹#›</a:t>
            </a:fld>
            <a:endParaRPr lang="en-US"/>
          </a:p>
        </p:txBody>
      </p:sp>
    </p:spTree>
    <p:extLst>
      <p:ext uri="{BB962C8B-B14F-4D97-AF65-F5344CB8AC3E}">
        <p14:creationId xmlns:p14="http://schemas.microsoft.com/office/powerpoint/2010/main" val="4041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image" Target="../media/image6.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AA039E-83A9-4436-A956-8EAB5E7A0B7D}" type="datetimeFigureOut">
              <a:rPr lang="en-US" smtClean="0"/>
              <a:t>4/27/2023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5482C-5874-488D-8CB2-61A76807446D}" type="slidenum">
              <a:rPr lang="en-US" smtClean="0"/>
              <a:t>‹#›</a:t>
            </a:fld>
            <a:endParaRPr lang="en-US"/>
          </a:p>
        </p:txBody>
      </p:sp>
    </p:spTree>
    <p:extLst>
      <p:ext uri="{BB962C8B-B14F-4D97-AF65-F5344CB8AC3E}">
        <p14:creationId xmlns:p14="http://schemas.microsoft.com/office/powerpoint/2010/main" val="127606309"/>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668" r:id="rId12"/>
    <p:sldLayoutId id="2147483670" r:id="rId13"/>
    <p:sldLayoutId id="2147483671" r:id="rId14"/>
    <p:sldLayoutId id="2147483744" r:id="rId15"/>
    <p:sldLayoutId id="2147483745" r:id="rId16"/>
    <p:sldLayoutId id="2147483746"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567713694"/>
      </p:ext>
    </p:extLst>
  </p:cSld>
  <p:clrMap bg1="dk1" tx1="lt1" bg2="dk2" tx2="lt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 id="2147483740" r:id="rId17"/>
    <p:sldLayoutId id="2147483741" r:id="rId18"/>
    <p:sldLayoutId id="2147483742" r:id="rId19"/>
    <p:sldLayoutId id="2147483743" r:id="rId20"/>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7.xml"/><Relationship Id="rId4" Type="http://schemas.openxmlformats.org/officeDocument/2006/relationships/image" Target="../media/image6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7.xml"/><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8" Type="http://schemas.openxmlformats.org/officeDocument/2006/relationships/image" Target="../media/image71.svg"/><Relationship Id="rId13" Type="http://schemas.openxmlformats.org/officeDocument/2006/relationships/image" Target="../media/image76.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svg"/><Relationship Id="rId4" Type="http://schemas.openxmlformats.org/officeDocument/2006/relationships/image" Target="../media/image67.svg"/><Relationship Id="rId9" Type="http://schemas.openxmlformats.org/officeDocument/2006/relationships/image" Target="../media/image72.png"/><Relationship Id="rId14" Type="http://schemas.openxmlformats.org/officeDocument/2006/relationships/image" Target="../media/image77.svg"/></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53.png"/><Relationship Id="rId4" Type="http://schemas.openxmlformats.org/officeDocument/2006/relationships/image" Target="../media/image79.svg"/></Relationships>
</file>

<file path=ppt/slides/_rels/slide19.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image" Target="../media/image81.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37.png"/><Relationship Id="rId3" Type="http://schemas.openxmlformats.org/officeDocument/2006/relationships/image" Target="../media/image14.png"/><Relationship Id="rId21" Type="http://schemas.openxmlformats.org/officeDocument/2006/relationships/image" Target="../media/image32.svg"/><Relationship Id="rId7" Type="http://schemas.openxmlformats.org/officeDocument/2006/relationships/image" Target="../media/image18.png"/><Relationship Id="rId12" Type="http://schemas.openxmlformats.org/officeDocument/2006/relationships/image" Target="../media/image23.svg"/><Relationship Id="rId17" Type="http://schemas.openxmlformats.org/officeDocument/2006/relationships/image" Target="../media/image28.svg"/><Relationship Id="rId25" Type="http://schemas.openxmlformats.org/officeDocument/2006/relationships/image" Target="../media/image36.svg"/><Relationship Id="rId2" Type="http://schemas.openxmlformats.org/officeDocument/2006/relationships/notesSlide" Target="../notesSlides/notesSlide4.xml"/><Relationship Id="rId16" Type="http://schemas.openxmlformats.org/officeDocument/2006/relationships/image" Target="../media/image27.png"/><Relationship Id="rId20" Type="http://schemas.openxmlformats.org/officeDocument/2006/relationships/image" Target="../media/image31.png"/><Relationship Id="rId29" Type="http://schemas.openxmlformats.org/officeDocument/2006/relationships/image" Target="../media/image40.svg"/><Relationship Id="rId1" Type="http://schemas.openxmlformats.org/officeDocument/2006/relationships/slideLayout" Target="../slideLayouts/slideLayout23.xml"/><Relationship Id="rId6" Type="http://schemas.openxmlformats.org/officeDocument/2006/relationships/image" Target="../media/image17.png"/><Relationship Id="rId11" Type="http://schemas.openxmlformats.org/officeDocument/2006/relationships/image" Target="../media/image22.png"/><Relationship Id="rId24" Type="http://schemas.openxmlformats.org/officeDocument/2006/relationships/image" Target="../media/image35.png"/><Relationship Id="rId5" Type="http://schemas.openxmlformats.org/officeDocument/2006/relationships/image" Target="../media/image16.png"/><Relationship Id="rId15" Type="http://schemas.openxmlformats.org/officeDocument/2006/relationships/image" Target="../media/image26.svg"/><Relationship Id="rId23" Type="http://schemas.openxmlformats.org/officeDocument/2006/relationships/image" Target="../media/image34.svg"/><Relationship Id="rId28" Type="http://schemas.openxmlformats.org/officeDocument/2006/relationships/image" Target="../media/image39.png"/><Relationship Id="rId10" Type="http://schemas.openxmlformats.org/officeDocument/2006/relationships/image" Target="../media/image21.sv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svg"/></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hallenges of Traditional Text Analytics used in NLP/NLU | by Constantin  Kogan | Medium">
            <a:extLst>
              <a:ext uri="{FF2B5EF4-FFF2-40B4-BE49-F238E27FC236}">
                <a16:creationId xmlns:a16="http://schemas.microsoft.com/office/drawing/2014/main" id="{1D34E611-4534-4768-9200-6253E843D8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622"/>
          <a:stretch/>
        </p:blipFill>
        <p:spPr bwMode="auto">
          <a:xfrm>
            <a:off x="1660849" y="1588"/>
            <a:ext cx="10531151" cy="68548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239A1A9-16D6-476A-B046-7CC6DEE6C437}"/>
              </a:ext>
            </a:extLst>
          </p:cNvPr>
          <p:cNvSpPr/>
          <p:nvPr/>
        </p:nvSpPr>
        <p:spPr>
          <a:xfrm>
            <a:off x="0" y="-43841"/>
            <a:ext cx="8829040" cy="6854824"/>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9EAB46-F914-4FF3-A632-D7FD05370761}"/>
              </a:ext>
            </a:extLst>
          </p:cNvPr>
          <p:cNvSpPr txBox="1"/>
          <p:nvPr/>
        </p:nvSpPr>
        <p:spPr>
          <a:xfrm>
            <a:off x="358450" y="2261143"/>
            <a:ext cx="6063554" cy="3231654"/>
          </a:xfrm>
          <a:prstGeom prst="rect">
            <a:avLst/>
          </a:prstGeom>
          <a:noFill/>
        </p:spPr>
        <p:txBody>
          <a:bodyPr wrap="square" rtlCol="0">
            <a:spAutoFit/>
          </a:bodyPr>
          <a:lstStyle/>
          <a:p>
            <a:pPr>
              <a:lnSpc>
                <a:spcPct val="150000"/>
              </a:lnSpc>
            </a:pPr>
            <a:r>
              <a:rPr lang="en-US" sz="4000">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rPr>
              <a:t>Workshop </a:t>
            </a:r>
          </a:p>
          <a:p>
            <a:pPr>
              <a:lnSpc>
                <a:spcPct val="150000"/>
              </a:lnSpc>
            </a:pPr>
            <a:endParaRPr lang="en-US" sz="4000">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endParaRPr>
          </a:p>
          <a:p>
            <a:r>
              <a:rPr lang="en-US" sz="2800">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rPr>
              <a:t>Azure </a:t>
            </a:r>
            <a:r>
              <a:rPr lang="en-US" sz="2800" err="1">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rPr>
              <a:t>OpenAI</a:t>
            </a:r>
            <a:r>
              <a:rPr lang="en-US" sz="2800">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rPr>
              <a:t> and Form Recognizer BPA accelerator to improve Document analysis</a:t>
            </a:r>
          </a:p>
        </p:txBody>
      </p:sp>
      <p:grpSp>
        <p:nvGrpSpPr>
          <p:cNvPr id="13" name="Group 12">
            <a:extLst>
              <a:ext uri="{FF2B5EF4-FFF2-40B4-BE49-F238E27FC236}">
                <a16:creationId xmlns:a16="http://schemas.microsoft.com/office/drawing/2014/main" id="{EC738684-98BD-4023-8170-71811295FD75}"/>
              </a:ext>
            </a:extLst>
          </p:cNvPr>
          <p:cNvGrpSpPr/>
          <p:nvPr/>
        </p:nvGrpSpPr>
        <p:grpSpPr>
          <a:xfrm>
            <a:off x="499806" y="466995"/>
            <a:ext cx="1738042" cy="547603"/>
            <a:chOff x="1386841" y="762000"/>
            <a:chExt cx="1483359" cy="467360"/>
          </a:xfrm>
        </p:grpSpPr>
        <p:pic>
          <p:nvPicPr>
            <p:cNvPr id="14" name="Picture 2" descr="Azul Zulu on Microsoft Azure Case Study">
              <a:extLst>
                <a:ext uri="{FF2B5EF4-FFF2-40B4-BE49-F238E27FC236}">
                  <a16:creationId xmlns:a16="http://schemas.microsoft.com/office/drawing/2014/main" id="{9C39675E-405B-4362-932F-B951C03599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88" t="29787" r="61855" b="28311"/>
            <a:stretch/>
          </p:blipFill>
          <p:spPr bwMode="auto">
            <a:xfrm>
              <a:off x="1386841" y="762000"/>
              <a:ext cx="482599" cy="4673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Azul Zulu on Microsoft Azure Case Study">
              <a:extLst>
                <a:ext uri="{FF2B5EF4-FFF2-40B4-BE49-F238E27FC236}">
                  <a16:creationId xmlns:a16="http://schemas.microsoft.com/office/drawing/2014/main" id="{5C05FE07-7E6F-474B-B533-DA47D369178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l="38146" t="29787" r="14456" b="28311"/>
            <a:stretch/>
          </p:blipFill>
          <p:spPr bwMode="auto">
            <a:xfrm>
              <a:off x="1869440" y="762000"/>
              <a:ext cx="1000760" cy="4673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98823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6DF5BA-06EC-4A17-8795-F4E5AE4204A7}"/>
              </a:ext>
            </a:extLst>
          </p:cNvPr>
          <p:cNvSpPr>
            <a:spLocks noGrp="1"/>
          </p:cNvSpPr>
          <p:nvPr>
            <p:ph type="title"/>
          </p:nvPr>
        </p:nvSpPr>
        <p:spPr>
          <a:xfrm>
            <a:off x="1934088" y="2540070"/>
            <a:ext cx="9125340" cy="1777859"/>
          </a:xfrm>
        </p:spPr>
        <p:txBody>
          <a:bodyPr/>
          <a:lstStyle/>
          <a:p>
            <a:pPr>
              <a:lnSpc>
                <a:spcPct val="150000"/>
              </a:lnSpc>
            </a:pPr>
            <a:r>
              <a:rPr lang="en-US" sz="4800"/>
              <a:t>Form Recognizer Studio</a:t>
            </a:r>
            <a:br>
              <a:rPr lang="en-US"/>
            </a:br>
            <a:r>
              <a:rPr lang="en-US" sz="2400"/>
              <a:t>Layout, Prebuilt and General Document models</a:t>
            </a:r>
            <a:endParaRPr lang="en-US" sz="2400">
              <a:solidFill>
                <a:schemeClr val="accent1">
                  <a:lumMod val="60000"/>
                  <a:lumOff val="40000"/>
                </a:schemeClr>
              </a:solidFill>
              <a:cs typeface="Segoe UI"/>
            </a:endParaRPr>
          </a:p>
        </p:txBody>
      </p:sp>
      <p:pic>
        <p:nvPicPr>
          <p:cNvPr id="2" name="Picture 1" descr="Pricing - Form Recognizer API | Microsoft Azure">
            <a:extLst>
              <a:ext uri="{FF2B5EF4-FFF2-40B4-BE49-F238E27FC236}">
                <a16:creationId xmlns:a16="http://schemas.microsoft.com/office/drawing/2014/main" id="{8D969F15-E2A5-498E-BDBE-20C7F5BEBC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455" y="2936696"/>
            <a:ext cx="2307968" cy="121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2138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7014800C-2350-4158-BFA1-9DF22FBA9A87}"/>
              </a:ext>
              <a:ext uri="{C183D7F6-B498-43B3-948B-1728B52AA6E4}">
                <adec:decorative xmlns:adec="http://schemas.microsoft.com/office/drawing/2017/decorative" val="1"/>
              </a:ext>
            </a:extLst>
          </p:cNvPr>
          <p:cNvGrpSpPr/>
          <p:nvPr/>
        </p:nvGrpSpPr>
        <p:grpSpPr>
          <a:xfrm>
            <a:off x="1800154" y="3977244"/>
            <a:ext cx="1937015" cy="1796539"/>
            <a:chOff x="336694" y="3910387"/>
            <a:chExt cx="1937015" cy="1796539"/>
          </a:xfrm>
        </p:grpSpPr>
        <p:sp>
          <p:nvSpPr>
            <p:cNvPr id="14" name="TextBox 13">
              <a:extLst>
                <a:ext uri="{FF2B5EF4-FFF2-40B4-BE49-F238E27FC236}">
                  <a16:creationId xmlns:a16="http://schemas.microsoft.com/office/drawing/2014/main" id="{7E89E082-B858-448C-B84E-68F7CC7C51AD}"/>
                </a:ext>
              </a:extLst>
            </p:cNvPr>
            <p:cNvSpPr txBox="1"/>
            <p:nvPr/>
          </p:nvSpPr>
          <p:spPr>
            <a:xfrm>
              <a:off x="888260" y="3910387"/>
              <a:ext cx="833883" cy="369332"/>
            </a:xfrm>
            <a:prstGeom prst="rect">
              <a:avLst/>
            </a:prstGeom>
            <a:noFill/>
          </p:spPr>
          <p:txBody>
            <a:bodyPr wrap="none" lIns="0" tIns="0" rIns="0" bIns="0" rtlCol="0">
              <a:spAutoFit/>
            </a:bodyPr>
            <a:lstStyle/>
            <a:p>
              <a:pPr algn="l"/>
              <a:r>
                <a:rPr lang="en-US" sz="2400"/>
                <a:t>Layout</a:t>
              </a:r>
            </a:p>
          </p:txBody>
        </p:sp>
        <p:sp>
          <p:nvSpPr>
            <p:cNvPr id="20" name="TextBox 19">
              <a:extLst>
                <a:ext uri="{FF2B5EF4-FFF2-40B4-BE49-F238E27FC236}">
                  <a16:creationId xmlns:a16="http://schemas.microsoft.com/office/drawing/2014/main" id="{CB9A65E2-6999-4C5F-985E-38E0BAEE8D9F}"/>
                </a:ext>
              </a:extLst>
            </p:cNvPr>
            <p:cNvSpPr txBox="1"/>
            <p:nvPr/>
          </p:nvSpPr>
          <p:spPr>
            <a:xfrm>
              <a:off x="336694" y="4783596"/>
              <a:ext cx="1937015" cy="923330"/>
            </a:xfrm>
            <a:prstGeom prst="rect">
              <a:avLst/>
            </a:prstGeom>
            <a:noFill/>
          </p:spPr>
          <p:txBody>
            <a:bodyPr wrap="square" rtlCol="0" anchor="ctr" anchorCtr="1">
              <a:spAutoFit/>
            </a:bodyPr>
            <a:lstStyle/>
            <a:p>
              <a:r>
                <a:rPr lang="en-US"/>
                <a:t>Extract text &amp; structure from documents</a:t>
              </a:r>
            </a:p>
          </p:txBody>
        </p:sp>
      </p:grpSp>
      <p:grpSp>
        <p:nvGrpSpPr>
          <p:cNvPr id="43" name="Group 42">
            <a:extLst>
              <a:ext uri="{FF2B5EF4-FFF2-40B4-BE49-F238E27FC236}">
                <a16:creationId xmlns:a16="http://schemas.microsoft.com/office/drawing/2014/main" id="{F89F4B57-294C-4989-9AA3-7DBF91FCEE8A}"/>
              </a:ext>
              <a:ext uri="{C183D7F6-B498-43B3-948B-1728B52AA6E4}">
                <adec:decorative xmlns:adec="http://schemas.microsoft.com/office/drawing/2017/decorative" val="1"/>
              </a:ext>
            </a:extLst>
          </p:cNvPr>
          <p:cNvGrpSpPr/>
          <p:nvPr/>
        </p:nvGrpSpPr>
        <p:grpSpPr>
          <a:xfrm>
            <a:off x="3701958" y="3977244"/>
            <a:ext cx="1937015" cy="1935039"/>
            <a:chOff x="2423430" y="3910387"/>
            <a:chExt cx="1937015" cy="1935039"/>
          </a:xfrm>
        </p:grpSpPr>
        <p:sp>
          <p:nvSpPr>
            <p:cNvPr id="15" name="TextBox 14">
              <a:extLst>
                <a:ext uri="{FF2B5EF4-FFF2-40B4-BE49-F238E27FC236}">
                  <a16:creationId xmlns:a16="http://schemas.microsoft.com/office/drawing/2014/main" id="{83CDE970-3F8E-4C2F-B933-3C33974F341C}"/>
                </a:ext>
              </a:extLst>
            </p:cNvPr>
            <p:cNvSpPr txBox="1"/>
            <p:nvPr/>
          </p:nvSpPr>
          <p:spPr>
            <a:xfrm>
              <a:off x="2745542" y="3910387"/>
              <a:ext cx="1292790" cy="369332"/>
            </a:xfrm>
            <a:prstGeom prst="rect">
              <a:avLst/>
            </a:prstGeom>
            <a:noFill/>
          </p:spPr>
          <p:txBody>
            <a:bodyPr wrap="none" lIns="0" tIns="0" rIns="0" bIns="0" rtlCol="0">
              <a:spAutoFit/>
            </a:bodyPr>
            <a:lstStyle>
              <a:defPPr>
                <a:defRPr lang="en-US"/>
              </a:defPPr>
              <a:lvl1pPr>
                <a:defRPr sz="2400"/>
              </a:lvl1pPr>
            </a:lstStyle>
            <a:p>
              <a:r>
                <a:rPr lang="en-US"/>
                <a:t>Prebuilt[s]</a:t>
              </a:r>
            </a:p>
          </p:txBody>
        </p:sp>
        <p:sp>
          <p:nvSpPr>
            <p:cNvPr id="23" name="TextBox 22">
              <a:extLst>
                <a:ext uri="{FF2B5EF4-FFF2-40B4-BE49-F238E27FC236}">
                  <a16:creationId xmlns:a16="http://schemas.microsoft.com/office/drawing/2014/main" id="{38C2F165-9E03-4BF4-AF0C-0865390A44D5}"/>
                </a:ext>
              </a:extLst>
            </p:cNvPr>
            <p:cNvSpPr txBox="1"/>
            <p:nvPr/>
          </p:nvSpPr>
          <p:spPr>
            <a:xfrm>
              <a:off x="2423430" y="4645097"/>
              <a:ext cx="1937015" cy="1200329"/>
            </a:xfrm>
            <a:prstGeom prst="rect">
              <a:avLst/>
            </a:prstGeom>
            <a:noFill/>
          </p:spPr>
          <p:txBody>
            <a:bodyPr wrap="square" rtlCol="0" anchor="ctr" anchorCtr="1">
              <a:spAutoFit/>
            </a:bodyPr>
            <a:lstStyle/>
            <a:p>
              <a:r>
                <a:rPr lang="en-US"/>
                <a:t>Prebuilt models for ID, receipts, invoices, W-2 and more</a:t>
              </a:r>
            </a:p>
          </p:txBody>
        </p:sp>
      </p:grpSp>
      <p:grpSp>
        <p:nvGrpSpPr>
          <p:cNvPr id="44" name="Group 43">
            <a:extLst>
              <a:ext uri="{FF2B5EF4-FFF2-40B4-BE49-F238E27FC236}">
                <a16:creationId xmlns:a16="http://schemas.microsoft.com/office/drawing/2014/main" id="{12B209C1-5204-42B7-93B2-79C262013899}"/>
              </a:ext>
              <a:ext uri="{C183D7F6-B498-43B3-948B-1728B52AA6E4}">
                <adec:decorative xmlns:adec="http://schemas.microsoft.com/office/drawing/2017/decorative" val="1"/>
              </a:ext>
            </a:extLst>
          </p:cNvPr>
          <p:cNvGrpSpPr/>
          <p:nvPr/>
        </p:nvGrpSpPr>
        <p:grpSpPr>
          <a:xfrm>
            <a:off x="5690758" y="3909103"/>
            <a:ext cx="1937015" cy="2450774"/>
            <a:chOff x="4551393" y="3695396"/>
            <a:chExt cx="1937015" cy="2243888"/>
          </a:xfrm>
        </p:grpSpPr>
        <p:sp>
          <p:nvSpPr>
            <p:cNvPr id="16" name="TextBox 15">
              <a:extLst>
                <a:ext uri="{FF2B5EF4-FFF2-40B4-BE49-F238E27FC236}">
                  <a16:creationId xmlns:a16="http://schemas.microsoft.com/office/drawing/2014/main" id="{8FDBFE40-39DC-4B91-92C1-D9A80132AC05}"/>
                </a:ext>
              </a:extLst>
            </p:cNvPr>
            <p:cNvSpPr txBox="1"/>
            <p:nvPr/>
          </p:nvSpPr>
          <p:spPr>
            <a:xfrm>
              <a:off x="4800245" y="3695396"/>
              <a:ext cx="1541576" cy="738664"/>
            </a:xfrm>
            <a:prstGeom prst="rect">
              <a:avLst/>
            </a:prstGeom>
            <a:noFill/>
          </p:spPr>
          <p:txBody>
            <a:bodyPr wrap="none" lIns="0" tIns="0" rIns="0" bIns="0" rtlCol="0">
              <a:spAutoFit/>
            </a:bodyPr>
            <a:lstStyle>
              <a:defPPr>
                <a:defRPr lang="en-US"/>
              </a:defPPr>
              <a:lvl1pPr>
                <a:defRPr sz="2400"/>
              </a:lvl1pPr>
            </a:lstStyle>
            <a:p>
              <a:r>
                <a:rPr lang="en-US"/>
                <a:t>General key </a:t>
              </a:r>
            </a:p>
            <a:p>
              <a:r>
                <a:rPr lang="en-US"/>
                <a:t>value pairs</a:t>
              </a:r>
            </a:p>
          </p:txBody>
        </p:sp>
        <p:sp>
          <p:nvSpPr>
            <p:cNvPr id="25" name="TextBox 24">
              <a:extLst>
                <a:ext uri="{FF2B5EF4-FFF2-40B4-BE49-F238E27FC236}">
                  <a16:creationId xmlns:a16="http://schemas.microsoft.com/office/drawing/2014/main" id="{9E1A8DEC-18B5-48BB-85A9-53189C8FB0AF}"/>
                </a:ext>
              </a:extLst>
            </p:cNvPr>
            <p:cNvSpPr txBox="1"/>
            <p:nvPr/>
          </p:nvSpPr>
          <p:spPr>
            <a:xfrm>
              <a:off x="4551393" y="4461956"/>
              <a:ext cx="1937015" cy="1477328"/>
            </a:xfrm>
            <a:prstGeom prst="rect">
              <a:avLst/>
            </a:prstGeom>
            <a:noFill/>
          </p:spPr>
          <p:txBody>
            <a:bodyPr wrap="square" rtlCol="0" anchor="ctr" anchorCtr="1">
              <a:spAutoFit/>
            </a:bodyPr>
            <a:lstStyle/>
            <a:p>
              <a:r>
                <a:rPr lang="en-US"/>
                <a:t>Pretrained mode to extract key value pairs and entities from documents </a:t>
              </a:r>
            </a:p>
          </p:txBody>
        </p:sp>
      </p:grpSp>
      <p:grpSp>
        <p:nvGrpSpPr>
          <p:cNvPr id="47" name="Group 46">
            <a:extLst>
              <a:ext uri="{FF2B5EF4-FFF2-40B4-BE49-F238E27FC236}">
                <a16:creationId xmlns:a16="http://schemas.microsoft.com/office/drawing/2014/main" id="{0C4D2575-4401-4F13-8A79-C92FAC4980A5}"/>
              </a:ext>
              <a:ext uri="{C183D7F6-B498-43B3-948B-1728B52AA6E4}">
                <adec:decorative xmlns:adec="http://schemas.microsoft.com/office/drawing/2017/decorative" val="1"/>
              </a:ext>
            </a:extLst>
          </p:cNvPr>
          <p:cNvGrpSpPr/>
          <p:nvPr/>
        </p:nvGrpSpPr>
        <p:grpSpPr>
          <a:xfrm>
            <a:off x="7788136" y="3910387"/>
            <a:ext cx="1937015" cy="2879059"/>
            <a:chOff x="7373302" y="3910387"/>
            <a:chExt cx="1937015" cy="2879059"/>
          </a:xfrm>
        </p:grpSpPr>
        <p:sp>
          <p:nvSpPr>
            <p:cNvPr id="19" name="TextBox 18">
              <a:extLst>
                <a:ext uri="{FF2B5EF4-FFF2-40B4-BE49-F238E27FC236}">
                  <a16:creationId xmlns:a16="http://schemas.microsoft.com/office/drawing/2014/main" id="{6A99D2FA-E8FF-4A79-8CF3-131B50CC1408}"/>
                </a:ext>
              </a:extLst>
            </p:cNvPr>
            <p:cNvSpPr txBox="1"/>
            <p:nvPr/>
          </p:nvSpPr>
          <p:spPr>
            <a:xfrm>
              <a:off x="7471443" y="3910387"/>
              <a:ext cx="1315553" cy="738664"/>
            </a:xfrm>
            <a:prstGeom prst="rect">
              <a:avLst/>
            </a:prstGeom>
            <a:noFill/>
          </p:spPr>
          <p:txBody>
            <a:bodyPr wrap="none" lIns="0" tIns="0" rIns="0" bIns="0" rtlCol="0">
              <a:spAutoFit/>
            </a:bodyPr>
            <a:lstStyle>
              <a:defPPr>
                <a:defRPr lang="en-US"/>
              </a:defPPr>
              <a:lvl1pPr>
                <a:defRPr sz="2400"/>
              </a:lvl1pPr>
            </a:lstStyle>
            <a:p>
              <a:r>
                <a:rPr lang="en-US"/>
                <a:t>Template </a:t>
              </a:r>
            </a:p>
            <a:p>
              <a:r>
                <a:rPr lang="en-US"/>
                <a:t>models</a:t>
              </a:r>
            </a:p>
          </p:txBody>
        </p:sp>
        <p:sp>
          <p:nvSpPr>
            <p:cNvPr id="27" name="TextBox 26">
              <a:extLst>
                <a:ext uri="{FF2B5EF4-FFF2-40B4-BE49-F238E27FC236}">
                  <a16:creationId xmlns:a16="http://schemas.microsoft.com/office/drawing/2014/main" id="{1F662D02-5DD8-4105-BD8E-043F46C84E2D}"/>
                </a:ext>
              </a:extLst>
            </p:cNvPr>
            <p:cNvSpPr txBox="1"/>
            <p:nvPr/>
          </p:nvSpPr>
          <p:spPr>
            <a:xfrm>
              <a:off x="7373302" y="4758121"/>
              <a:ext cx="1937015" cy="2031325"/>
            </a:xfrm>
            <a:prstGeom prst="rect">
              <a:avLst/>
            </a:prstGeom>
            <a:noFill/>
          </p:spPr>
          <p:txBody>
            <a:bodyPr wrap="square" rtlCol="0" anchor="ctr" anchorCtr="1">
              <a:spAutoFit/>
            </a:bodyPr>
            <a:lstStyle/>
            <a:p>
              <a:r>
                <a:rPr lang="en-US"/>
                <a:t>Train a model in minutes to extract specific key value pairs. Documents with consistent structure</a:t>
              </a:r>
            </a:p>
            <a:p>
              <a:endParaRPr lang="en-US"/>
            </a:p>
          </p:txBody>
        </p:sp>
      </p:grpSp>
      <p:grpSp>
        <p:nvGrpSpPr>
          <p:cNvPr id="46" name="Group 45">
            <a:extLst>
              <a:ext uri="{FF2B5EF4-FFF2-40B4-BE49-F238E27FC236}">
                <a16:creationId xmlns:a16="http://schemas.microsoft.com/office/drawing/2014/main" id="{2531789A-EB8E-4902-A716-2D90FD26B9BA}"/>
              </a:ext>
              <a:ext uri="{C183D7F6-B498-43B3-948B-1728B52AA6E4}">
                <adec:decorative xmlns:adec="http://schemas.microsoft.com/office/drawing/2017/decorative" val="1"/>
              </a:ext>
            </a:extLst>
          </p:cNvPr>
          <p:cNvGrpSpPr/>
          <p:nvPr/>
        </p:nvGrpSpPr>
        <p:grpSpPr>
          <a:xfrm>
            <a:off x="9718838" y="3910387"/>
            <a:ext cx="2294154" cy="2073538"/>
            <a:chOff x="9718838" y="3910387"/>
            <a:chExt cx="2294154" cy="2073538"/>
          </a:xfrm>
        </p:grpSpPr>
        <p:sp>
          <p:nvSpPr>
            <p:cNvPr id="40" name="TextBox 39">
              <a:extLst>
                <a:ext uri="{FF2B5EF4-FFF2-40B4-BE49-F238E27FC236}">
                  <a16:creationId xmlns:a16="http://schemas.microsoft.com/office/drawing/2014/main" id="{48E07935-A31C-4F7F-B8EB-052685FD3906}"/>
                </a:ext>
              </a:extLst>
            </p:cNvPr>
            <p:cNvSpPr txBox="1"/>
            <p:nvPr/>
          </p:nvSpPr>
          <p:spPr>
            <a:xfrm>
              <a:off x="9718838" y="3910387"/>
              <a:ext cx="1982915" cy="369332"/>
            </a:xfrm>
            <a:prstGeom prst="rect">
              <a:avLst/>
            </a:prstGeom>
            <a:noFill/>
          </p:spPr>
          <p:txBody>
            <a:bodyPr wrap="none" lIns="0" tIns="0" rIns="0" bIns="0" rtlCol="0">
              <a:spAutoFit/>
            </a:bodyPr>
            <a:lstStyle>
              <a:defPPr>
                <a:defRPr lang="en-US"/>
              </a:defPPr>
              <a:lvl1pPr>
                <a:defRPr sz="2400"/>
              </a:lvl1pPr>
            </a:lstStyle>
            <a:p>
              <a:r>
                <a:rPr lang="en-US"/>
                <a:t>Neural models</a:t>
              </a:r>
            </a:p>
          </p:txBody>
        </p:sp>
        <p:sp>
          <p:nvSpPr>
            <p:cNvPr id="41" name="TextBox 40">
              <a:extLst>
                <a:ext uri="{FF2B5EF4-FFF2-40B4-BE49-F238E27FC236}">
                  <a16:creationId xmlns:a16="http://schemas.microsoft.com/office/drawing/2014/main" id="{79B3ADA9-0811-4408-BDF6-9F6066339718}"/>
                </a:ext>
              </a:extLst>
            </p:cNvPr>
            <p:cNvSpPr txBox="1"/>
            <p:nvPr/>
          </p:nvSpPr>
          <p:spPr>
            <a:xfrm>
              <a:off x="9718838" y="4783596"/>
              <a:ext cx="2294154" cy="1200329"/>
            </a:xfrm>
            <a:prstGeom prst="rect">
              <a:avLst/>
            </a:prstGeom>
            <a:noFill/>
          </p:spPr>
          <p:txBody>
            <a:bodyPr wrap="square" rtlCol="0" anchor="ctr" anchorCtr="1">
              <a:spAutoFit/>
            </a:bodyPr>
            <a:lstStyle/>
            <a:p>
              <a:r>
                <a:rPr lang="en-US"/>
                <a:t>Train a model to extract key value pairs from unstructured documents</a:t>
              </a:r>
            </a:p>
          </p:txBody>
        </p:sp>
      </p:grpSp>
      <p:pic>
        <p:nvPicPr>
          <p:cNvPr id="2" name="Picture 1" descr="A picture containing diagram&#10;&#10;Description automatically generated">
            <a:extLst>
              <a:ext uri="{FF2B5EF4-FFF2-40B4-BE49-F238E27FC236}">
                <a16:creationId xmlns:a16="http://schemas.microsoft.com/office/drawing/2014/main" id="{C8A98BCC-0296-4072-A3BE-1A7DF87F0B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046" y="2050755"/>
            <a:ext cx="1975655" cy="1131631"/>
          </a:xfrm>
          <a:prstGeom prst="rect">
            <a:avLst/>
          </a:prstGeom>
        </p:spPr>
      </p:pic>
      <p:pic>
        <p:nvPicPr>
          <p:cNvPr id="5" name="Picture 4" descr="Text&#10;&#10;Description automatically generated">
            <a:extLst>
              <a:ext uri="{FF2B5EF4-FFF2-40B4-BE49-F238E27FC236}">
                <a16:creationId xmlns:a16="http://schemas.microsoft.com/office/drawing/2014/main" id="{0B20194C-3736-4758-80E5-89D5D0A3ED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5701" y="2050755"/>
            <a:ext cx="1957362" cy="1116181"/>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EF13DEB2-9398-4499-94A6-86389FE545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0082" y="2009944"/>
            <a:ext cx="2139654" cy="1200330"/>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E88DC183-7FDA-41EA-879E-6637A399E5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2993" y="2009945"/>
            <a:ext cx="2104925" cy="1200329"/>
          </a:xfrm>
          <a:prstGeom prst="rect">
            <a:avLst/>
          </a:prstGeom>
        </p:spPr>
      </p:pic>
      <p:pic>
        <p:nvPicPr>
          <p:cNvPr id="9" name="Picture 8" descr="Template model">
            <a:extLst>
              <a:ext uri="{FF2B5EF4-FFF2-40B4-BE49-F238E27FC236}">
                <a16:creationId xmlns:a16="http://schemas.microsoft.com/office/drawing/2014/main" id="{E3E29388-D97B-4441-87AA-4FA87A97305B}"/>
              </a:ext>
            </a:extLst>
          </p:cNvPr>
          <p:cNvPicPr>
            <a:picLocks noChangeAspect="1"/>
          </p:cNvPicPr>
          <p:nvPr/>
        </p:nvPicPr>
        <p:blipFill>
          <a:blip r:embed="rId7"/>
          <a:stretch>
            <a:fillRect/>
          </a:stretch>
        </p:blipFill>
        <p:spPr>
          <a:xfrm>
            <a:off x="7883447" y="2079518"/>
            <a:ext cx="1285201" cy="1130756"/>
          </a:xfrm>
          <a:prstGeom prst="rect">
            <a:avLst/>
          </a:prstGeom>
        </p:spPr>
      </p:pic>
      <p:grpSp>
        <p:nvGrpSpPr>
          <p:cNvPr id="28" name="Group 27">
            <a:extLst>
              <a:ext uri="{FF2B5EF4-FFF2-40B4-BE49-F238E27FC236}">
                <a16:creationId xmlns:a16="http://schemas.microsoft.com/office/drawing/2014/main" id="{D1240FDA-CDA1-4ABE-95F0-E669BBD19FC4}"/>
              </a:ext>
              <a:ext uri="{C183D7F6-B498-43B3-948B-1728B52AA6E4}">
                <adec:decorative xmlns:adec="http://schemas.microsoft.com/office/drawing/2017/decorative" val="1"/>
              </a:ext>
            </a:extLst>
          </p:cNvPr>
          <p:cNvGrpSpPr/>
          <p:nvPr/>
        </p:nvGrpSpPr>
        <p:grpSpPr>
          <a:xfrm>
            <a:off x="82256" y="4003755"/>
            <a:ext cx="1827790" cy="1482257"/>
            <a:chOff x="329820" y="3910387"/>
            <a:chExt cx="1827790" cy="1482257"/>
          </a:xfrm>
        </p:grpSpPr>
        <p:sp>
          <p:nvSpPr>
            <p:cNvPr id="29" name="TextBox 28">
              <a:extLst>
                <a:ext uri="{FF2B5EF4-FFF2-40B4-BE49-F238E27FC236}">
                  <a16:creationId xmlns:a16="http://schemas.microsoft.com/office/drawing/2014/main" id="{8105434F-DCCC-445D-815B-C8E852213555}"/>
                </a:ext>
              </a:extLst>
            </p:cNvPr>
            <p:cNvSpPr txBox="1"/>
            <p:nvPr/>
          </p:nvSpPr>
          <p:spPr>
            <a:xfrm>
              <a:off x="888260" y="3910387"/>
              <a:ext cx="674287" cy="369332"/>
            </a:xfrm>
            <a:prstGeom prst="rect">
              <a:avLst/>
            </a:prstGeom>
            <a:noFill/>
          </p:spPr>
          <p:txBody>
            <a:bodyPr wrap="none" lIns="0" tIns="0" rIns="0" bIns="0" rtlCol="0">
              <a:spAutoFit/>
            </a:bodyPr>
            <a:lstStyle/>
            <a:p>
              <a:pPr algn="l"/>
              <a:r>
                <a:rPr lang="en-US" sz="2400"/>
                <a:t>Read</a:t>
              </a:r>
            </a:p>
          </p:txBody>
        </p:sp>
        <p:sp>
          <p:nvSpPr>
            <p:cNvPr id="30" name="TextBox 29">
              <a:extLst>
                <a:ext uri="{FF2B5EF4-FFF2-40B4-BE49-F238E27FC236}">
                  <a16:creationId xmlns:a16="http://schemas.microsoft.com/office/drawing/2014/main" id="{5C109E0F-5373-4391-A163-7AEA4BDE32B0}"/>
                </a:ext>
              </a:extLst>
            </p:cNvPr>
            <p:cNvSpPr txBox="1"/>
            <p:nvPr/>
          </p:nvSpPr>
          <p:spPr>
            <a:xfrm>
              <a:off x="329820" y="4757085"/>
              <a:ext cx="1827790" cy="635559"/>
            </a:xfrm>
            <a:prstGeom prst="rect">
              <a:avLst/>
            </a:prstGeom>
            <a:noFill/>
          </p:spPr>
          <p:txBody>
            <a:bodyPr wrap="square" rtlCol="0" anchor="ctr" anchorCtr="1">
              <a:spAutoFit/>
            </a:bodyPr>
            <a:lstStyle/>
            <a:p>
              <a:r>
                <a:rPr lang="en-US"/>
                <a:t>Extract text from documents</a:t>
              </a:r>
            </a:p>
          </p:txBody>
        </p:sp>
      </p:grpSp>
      <p:pic>
        <p:nvPicPr>
          <p:cNvPr id="12" name="Picture 11" descr="Read API">
            <a:extLst>
              <a:ext uri="{FF2B5EF4-FFF2-40B4-BE49-F238E27FC236}">
                <a16:creationId xmlns:a16="http://schemas.microsoft.com/office/drawing/2014/main" id="{409BA2BD-E7B9-4CCD-9E71-1A6208AA490F}"/>
              </a:ext>
            </a:extLst>
          </p:cNvPr>
          <p:cNvPicPr>
            <a:picLocks noChangeAspect="1"/>
          </p:cNvPicPr>
          <p:nvPr/>
        </p:nvPicPr>
        <p:blipFill>
          <a:blip r:embed="rId8"/>
          <a:stretch>
            <a:fillRect/>
          </a:stretch>
        </p:blipFill>
        <p:spPr>
          <a:xfrm>
            <a:off x="404525" y="2002814"/>
            <a:ext cx="1395629" cy="1216544"/>
          </a:xfrm>
          <a:prstGeom prst="rect">
            <a:avLst/>
          </a:prstGeom>
        </p:spPr>
      </p:pic>
      <p:sp>
        <p:nvSpPr>
          <p:cNvPr id="4" name="Title 3">
            <a:extLst>
              <a:ext uri="{FF2B5EF4-FFF2-40B4-BE49-F238E27FC236}">
                <a16:creationId xmlns:a16="http://schemas.microsoft.com/office/drawing/2014/main" id="{4713A810-4986-4DEA-9CB4-87825994A0E1}"/>
              </a:ext>
            </a:extLst>
          </p:cNvPr>
          <p:cNvSpPr>
            <a:spLocks noGrp="1"/>
          </p:cNvSpPr>
          <p:nvPr>
            <p:ph type="title"/>
          </p:nvPr>
        </p:nvSpPr>
        <p:spPr>
          <a:xfrm>
            <a:off x="0" y="365126"/>
            <a:ext cx="12192000" cy="1140942"/>
          </a:xfrm>
        </p:spPr>
        <p:txBody>
          <a:bodyPr>
            <a:normAutofit fontScale="90000"/>
          </a:bodyPr>
          <a:lstStyle/>
          <a:p>
            <a:pPr algn="ctr"/>
            <a:r>
              <a:rPr lang="en-US"/>
              <a:t>Form Recognizer capabilities</a:t>
            </a:r>
            <a:br>
              <a:rPr lang="en-US"/>
            </a:br>
            <a:endParaRPr lang="en-US"/>
          </a:p>
        </p:txBody>
      </p:sp>
    </p:spTree>
    <p:extLst>
      <p:ext uri="{BB962C8B-B14F-4D97-AF65-F5344CB8AC3E}">
        <p14:creationId xmlns:p14="http://schemas.microsoft.com/office/powerpoint/2010/main" val="975779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7D18C-FDA7-4E59-B825-0C207469E372}"/>
              </a:ext>
            </a:extLst>
          </p:cNvPr>
          <p:cNvSpPr>
            <a:spLocks noGrp="1"/>
          </p:cNvSpPr>
          <p:nvPr>
            <p:ph type="title"/>
          </p:nvPr>
        </p:nvSpPr>
        <p:spPr/>
        <p:txBody>
          <a:bodyPr/>
          <a:lstStyle/>
          <a:p>
            <a:r>
              <a:rPr lang="en-US"/>
              <a:t>Layout</a:t>
            </a:r>
          </a:p>
        </p:txBody>
      </p:sp>
      <p:sp>
        <p:nvSpPr>
          <p:cNvPr id="3" name="Content Placeholder 2">
            <a:extLst>
              <a:ext uri="{FF2B5EF4-FFF2-40B4-BE49-F238E27FC236}">
                <a16:creationId xmlns:a16="http://schemas.microsoft.com/office/drawing/2014/main" id="{5A5CB0E4-9E5D-4046-9694-F2D54CA8A8F4}"/>
              </a:ext>
            </a:extLst>
          </p:cNvPr>
          <p:cNvSpPr>
            <a:spLocks noGrp="1"/>
          </p:cNvSpPr>
          <p:nvPr>
            <p:ph type="body" sz="quarter" idx="10"/>
          </p:nvPr>
        </p:nvSpPr>
        <p:spPr>
          <a:xfrm>
            <a:off x="584200" y="1435100"/>
            <a:ext cx="5042877" cy="4998291"/>
          </a:xfrm>
        </p:spPr>
        <p:txBody>
          <a:bodyPr/>
          <a:lstStyle/>
          <a:p>
            <a:r>
              <a:rPr lang="en-US"/>
              <a:t>Extract text and their locations</a:t>
            </a:r>
          </a:p>
          <a:p>
            <a:r>
              <a:rPr lang="en-US"/>
              <a:t>Extract structural elements like tables and selection marks</a:t>
            </a:r>
          </a:p>
          <a:p>
            <a:r>
              <a:rPr lang="en-US"/>
              <a:t>Extracts print and handwritten text for the full list of supported languages</a:t>
            </a:r>
          </a:p>
          <a:p>
            <a:r>
              <a:rPr lang="en-US"/>
              <a:t>More structural elements like titles, headers, footers, paragraphs, captions coming soon.</a:t>
            </a:r>
          </a:p>
          <a:p>
            <a:pPr marL="0" indent="0">
              <a:buNone/>
            </a:pPr>
            <a:endParaRPr lang="en-US"/>
          </a:p>
        </p:txBody>
      </p:sp>
      <p:pic>
        <p:nvPicPr>
          <p:cNvPr id="7" name="Picture 6" descr="Screenshot: Layout output in Form Recognizer Studio">
            <a:extLst>
              <a:ext uri="{FF2B5EF4-FFF2-40B4-BE49-F238E27FC236}">
                <a16:creationId xmlns:a16="http://schemas.microsoft.com/office/drawing/2014/main" id="{34D0BD5C-E94E-4382-AEF5-201B5E047CE5}"/>
              </a:ext>
            </a:extLst>
          </p:cNvPr>
          <p:cNvPicPr>
            <a:picLocks noChangeAspect="1"/>
          </p:cNvPicPr>
          <p:nvPr/>
        </p:nvPicPr>
        <p:blipFill>
          <a:blip r:embed="rId2"/>
          <a:stretch>
            <a:fillRect/>
          </a:stretch>
        </p:blipFill>
        <p:spPr>
          <a:xfrm>
            <a:off x="5834441" y="1361287"/>
            <a:ext cx="5969576" cy="4324708"/>
          </a:xfrm>
          <a:prstGeom prst="rect">
            <a:avLst/>
          </a:prstGeom>
        </p:spPr>
      </p:pic>
      <p:pic>
        <p:nvPicPr>
          <p:cNvPr id="9" name="Picture 8" descr="Screenshot: Table extracted by Layout in Form Recognizer Studio">
            <a:extLst>
              <a:ext uri="{FF2B5EF4-FFF2-40B4-BE49-F238E27FC236}">
                <a16:creationId xmlns:a16="http://schemas.microsoft.com/office/drawing/2014/main" id="{F6EEB770-2720-4711-B3EA-805B25225F2E}"/>
              </a:ext>
            </a:extLst>
          </p:cNvPr>
          <p:cNvPicPr>
            <a:picLocks noChangeAspect="1"/>
          </p:cNvPicPr>
          <p:nvPr/>
        </p:nvPicPr>
        <p:blipFill>
          <a:blip r:embed="rId3"/>
          <a:stretch>
            <a:fillRect/>
          </a:stretch>
        </p:blipFill>
        <p:spPr>
          <a:xfrm>
            <a:off x="6419561" y="3809997"/>
            <a:ext cx="5591820" cy="1175533"/>
          </a:xfrm>
          <a:prstGeom prst="rect">
            <a:avLst/>
          </a:prstGeom>
          <a:ln>
            <a:solidFill>
              <a:schemeClr val="bg1">
                <a:lumMod val="50000"/>
              </a:schemeClr>
            </a:solidFill>
          </a:ln>
          <a:effectLst>
            <a:outerShdw blurRad="50800" dist="38100" dir="8100000" algn="tr" rotWithShape="0">
              <a:prstClr val="black">
                <a:alpha val="40000"/>
              </a:prstClr>
            </a:outerShdw>
          </a:effectLst>
        </p:spPr>
      </p:pic>
      <p:pic>
        <p:nvPicPr>
          <p:cNvPr id="11" name="Picture 10" descr="Screenshot: Extraction of selection marks by Layout in Form Recognizer Studio">
            <a:extLst>
              <a:ext uri="{FF2B5EF4-FFF2-40B4-BE49-F238E27FC236}">
                <a16:creationId xmlns:a16="http://schemas.microsoft.com/office/drawing/2014/main" id="{FBFB459A-63AF-4B85-94C3-77BD71FCD169}"/>
              </a:ext>
            </a:extLst>
          </p:cNvPr>
          <p:cNvPicPr>
            <a:picLocks noChangeAspect="1"/>
          </p:cNvPicPr>
          <p:nvPr/>
        </p:nvPicPr>
        <p:blipFill>
          <a:blip r:embed="rId4"/>
          <a:stretch>
            <a:fillRect/>
          </a:stretch>
        </p:blipFill>
        <p:spPr>
          <a:xfrm>
            <a:off x="9588315" y="1435100"/>
            <a:ext cx="2212000" cy="731290"/>
          </a:xfrm>
          <a:prstGeom prst="rect">
            <a:avLst/>
          </a:prstGeom>
          <a:ln>
            <a:solidFill>
              <a:schemeClr val="bg1">
                <a:lumMod val="50000"/>
              </a:schemeClr>
            </a:solidFill>
          </a:ln>
        </p:spPr>
      </p:pic>
      <p:sp>
        <p:nvSpPr>
          <p:cNvPr id="12" name="Rectangle 11">
            <a:extLst>
              <a:ext uri="{FF2B5EF4-FFF2-40B4-BE49-F238E27FC236}">
                <a16:creationId xmlns:a16="http://schemas.microsoft.com/office/drawing/2014/main" id="{72679E31-217F-493F-9B55-CD0DFDB8FD75}"/>
              </a:ext>
              <a:ext uri="{C183D7F6-B498-43B3-948B-1728B52AA6E4}">
                <adec:decorative xmlns:adec="http://schemas.microsoft.com/office/drawing/2017/decorative" val="1"/>
              </a:ext>
            </a:extLst>
          </p:cNvPr>
          <p:cNvSpPr/>
          <p:nvPr/>
        </p:nvSpPr>
        <p:spPr bwMode="auto">
          <a:xfrm>
            <a:off x="6971440" y="2571320"/>
            <a:ext cx="611891" cy="3368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chemeClr val="tx1"/>
                  </a:gs>
                  <a:gs pos="100000">
                    <a:schemeClr val="tx1"/>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5D156318-E7FE-49E5-B9E0-270CD26D280D}"/>
              </a:ext>
              <a:ext uri="{C183D7F6-B498-43B3-948B-1728B52AA6E4}">
                <adec:decorative xmlns:adec="http://schemas.microsoft.com/office/drawing/2017/decorative" val="1"/>
              </a:ext>
            </a:extLst>
          </p:cNvPr>
          <p:cNvSpPr/>
          <p:nvPr/>
        </p:nvSpPr>
        <p:spPr bwMode="auto">
          <a:xfrm>
            <a:off x="9873915" y="2317920"/>
            <a:ext cx="1009508" cy="33688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chemeClr val="tx1"/>
                  </a:gs>
                  <a:gs pos="100000">
                    <a:schemeClr val="tx1"/>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826A545-B6EF-47F1-BBDC-52CEA342E827}"/>
              </a:ext>
              <a:ext uri="{C183D7F6-B498-43B3-948B-1728B52AA6E4}">
                <adec:decorative xmlns:adec="http://schemas.microsoft.com/office/drawing/2017/decorative" val="1"/>
              </a:ext>
            </a:extLst>
          </p:cNvPr>
          <p:cNvSpPr/>
          <p:nvPr/>
        </p:nvSpPr>
        <p:spPr bwMode="auto">
          <a:xfrm>
            <a:off x="5834441" y="3641554"/>
            <a:ext cx="676362" cy="49730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chemeClr val="tx1"/>
                  </a:gs>
                  <a:gs pos="100000">
                    <a:schemeClr val="tx1"/>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804543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75810-E7D7-458A-B4D1-27855823E314}"/>
              </a:ext>
            </a:extLst>
          </p:cNvPr>
          <p:cNvSpPr>
            <a:spLocks noGrp="1"/>
          </p:cNvSpPr>
          <p:nvPr>
            <p:ph type="title"/>
          </p:nvPr>
        </p:nvSpPr>
        <p:spPr>
          <a:xfrm>
            <a:off x="586740" y="233718"/>
            <a:ext cx="11018520" cy="553998"/>
          </a:xfrm>
        </p:spPr>
        <p:txBody>
          <a:bodyPr>
            <a:normAutofit fontScale="90000"/>
          </a:bodyPr>
          <a:lstStyle/>
          <a:p>
            <a:r>
              <a:rPr lang="en-US"/>
              <a:t>164 languages</a:t>
            </a:r>
          </a:p>
        </p:txBody>
      </p:sp>
      <p:sp>
        <p:nvSpPr>
          <p:cNvPr id="6" name="TextBox 5">
            <a:extLst>
              <a:ext uri="{FF2B5EF4-FFF2-40B4-BE49-F238E27FC236}">
                <a16:creationId xmlns:a16="http://schemas.microsoft.com/office/drawing/2014/main" id="{14290FD7-3848-441E-B6B0-503DE9911FF8}"/>
              </a:ext>
            </a:extLst>
          </p:cNvPr>
          <p:cNvSpPr txBox="1"/>
          <p:nvPr/>
        </p:nvSpPr>
        <p:spPr>
          <a:xfrm>
            <a:off x="613141" y="1011198"/>
            <a:ext cx="1629669" cy="535531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English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French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Italian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German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Spanish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Portuguese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Dutch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Chinese Simplified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Chinese Traditional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Japanese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Korean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Czech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Hungarian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Polish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Swedish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Turkish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Danish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Norwegian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Cebuano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Fijian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Swahili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Uzbek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Zulu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Afrikaans</a:t>
            </a:r>
          </a:p>
          <a:p>
            <a:pPr lvl="0">
              <a:defRPr/>
            </a:pPr>
            <a:r>
              <a:rPr lang="en-US" sz="1200">
                <a:latin typeface="Calibri" panose="020F0502020204030204"/>
              </a:rPr>
              <a:t>Albanian</a:t>
            </a:r>
          </a:p>
          <a:p>
            <a:pPr lvl="0">
              <a:defRPr/>
            </a:pPr>
            <a:r>
              <a:rPr lang="en-US" sz="1200">
                <a:latin typeface="Calibri" panose="020F0502020204030204"/>
              </a:rPr>
              <a:t>Indonesian</a:t>
            </a:r>
          </a:p>
          <a:p>
            <a:pPr lvl="0">
              <a:defRPr/>
            </a:pPr>
            <a:r>
              <a:rPr lang="en-US" sz="1200">
                <a:latin typeface="Calibri" panose="020F0502020204030204"/>
              </a:rPr>
              <a:t>Malay (Latin script)</a:t>
            </a:r>
          </a:p>
          <a:p>
            <a:pPr lvl="0">
              <a:defRPr/>
            </a:pPr>
            <a:r>
              <a:rPr lang="en-US" sz="1200">
                <a:latin typeface="Calibri" panose="020F0502020204030204"/>
              </a:rPr>
              <a:t>Filipino</a:t>
            </a:r>
          </a:p>
        </p:txBody>
      </p:sp>
      <p:sp>
        <p:nvSpPr>
          <p:cNvPr id="7" name="TextBox 6">
            <a:extLst>
              <a:ext uri="{FF2B5EF4-FFF2-40B4-BE49-F238E27FC236}">
                <a16:creationId xmlns:a16="http://schemas.microsoft.com/office/drawing/2014/main" id="{E794A256-931E-4C3A-8DB6-BC15AA27792E}"/>
              </a:ext>
            </a:extLst>
          </p:cNvPr>
          <p:cNvSpPr txBox="1"/>
          <p:nvPr/>
        </p:nvSpPr>
        <p:spPr>
          <a:xfrm>
            <a:off x="3798125" y="957105"/>
            <a:ext cx="1123679" cy="5909310"/>
          </a:xfrm>
          <a:prstGeom prst="rect">
            <a:avLst/>
          </a:prstGeom>
          <a:noFill/>
        </p:spPr>
        <p:txBody>
          <a:bodyPr wrap="square" lIns="0" tIns="0" rIns="0" bIns="0" rtlCol="0">
            <a:spAutoFit/>
          </a:bodyPr>
          <a:lstStyle/>
          <a:p>
            <a:pPr lvl="0">
              <a:defRPr/>
            </a:pPr>
            <a:r>
              <a:rPr lang="en-US" sz="1200">
                <a:latin typeface="Calibri" panose="020F0502020204030204"/>
              </a:rPr>
              <a:t>Interlingua</a:t>
            </a:r>
          </a:p>
          <a:p>
            <a:pPr lvl="0">
              <a:defRPr/>
            </a:pPr>
            <a:r>
              <a:rPr lang="en-US" sz="1200">
                <a:latin typeface="Calibri" panose="020F0502020204030204"/>
              </a:rPr>
              <a:t>Kabuverdianu</a:t>
            </a:r>
          </a:p>
          <a:p>
            <a:pPr lvl="0">
              <a:defRPr/>
            </a:pPr>
            <a:r>
              <a:rPr lang="en-US" sz="1200">
                <a:latin typeface="Calibri" panose="020F0502020204030204"/>
              </a:rPr>
              <a:t>Cornish</a:t>
            </a:r>
          </a:p>
          <a:p>
            <a:pPr lvl="0">
              <a:defRPr/>
            </a:pPr>
            <a:r>
              <a:rPr lang="en-US" sz="1200">
                <a:latin typeface="Calibri" panose="020F0502020204030204"/>
              </a:rPr>
              <a:t>Hmong Daw (Latin)</a:t>
            </a:r>
          </a:p>
          <a:p>
            <a:pPr lvl="0">
              <a:defRPr/>
            </a:pPr>
            <a:r>
              <a:rPr lang="en-US" sz="1200">
                <a:latin typeface="Calibri" panose="020F0502020204030204"/>
              </a:rPr>
              <a:t>Inuktitut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K’iche’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Yucatec Maya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Estonian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Finnish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Slovenian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Kashubian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Kurdish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Tatar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Crimean Tatar (Latin)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Chamorro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Upper Sorbian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Walser</a:t>
            </a:r>
          </a:p>
          <a:p>
            <a:pPr lvl="0">
              <a:defRPr/>
            </a:pPr>
            <a:r>
              <a:rPr lang="en-US" sz="1200">
                <a:latin typeface="Segoe UI" panose="020B0502040204020203" pitchFamily="34" charset="0"/>
              </a:rPr>
              <a:t>Azerbaijani (Latin Script)</a:t>
            </a:r>
            <a:br>
              <a:rPr lang="en-US" sz="1200">
                <a:latin typeface="Calibri" panose="020F0502020204030204"/>
              </a:rPr>
            </a:br>
            <a:r>
              <a:rPr lang="en-US" sz="1200">
                <a:latin typeface="Segoe UI" panose="020B0502040204020203" pitchFamily="34" charset="0"/>
              </a:rPr>
              <a:t>Belarusian (Latin Script)</a:t>
            </a:r>
            <a:br>
              <a:rPr lang="en-US" sz="1200">
                <a:latin typeface="Calibri" panose="020F0502020204030204"/>
              </a:rPr>
            </a:br>
            <a:r>
              <a:rPr lang="en-US" sz="1200">
                <a:latin typeface="Segoe UI" panose="020B0502040204020203" pitchFamily="34" charset="0"/>
              </a:rPr>
              <a:t>Bosnian (Latin Script)</a:t>
            </a:r>
            <a:br>
              <a:rPr lang="en-US" sz="1200">
                <a:latin typeface="Calibri" panose="020F0502020204030204"/>
              </a:rPr>
            </a:br>
            <a:r>
              <a:rPr lang="en-US" sz="1200">
                <a:latin typeface="Segoe UI" panose="020B0502040204020203" pitchFamily="34" charset="0"/>
              </a:rPr>
              <a:t>Croatian</a:t>
            </a:r>
            <a:br>
              <a:rPr lang="en-US" sz="1200">
                <a:latin typeface="Calibri" panose="020F0502020204030204"/>
              </a:rPr>
            </a:br>
            <a:r>
              <a:rPr lang="en-US" sz="1200">
                <a:latin typeface="Segoe UI" panose="020B0502040204020203" pitchFamily="34" charset="0"/>
              </a:rPr>
              <a:t>Faroese</a:t>
            </a:r>
            <a:br>
              <a:rPr lang="en-US" sz="1200">
                <a:latin typeface="Calibri" panose="020F0502020204030204"/>
              </a:rPr>
            </a:br>
            <a:r>
              <a:rPr lang="en-US" sz="1200">
                <a:latin typeface="Segoe UI" panose="020B0502040204020203" pitchFamily="34" charset="0"/>
              </a:rPr>
              <a:t>Gagauz (Latin script)</a:t>
            </a:r>
          </a:p>
          <a:p>
            <a:pPr lvl="0">
              <a:defRPr/>
            </a:pPr>
            <a:r>
              <a:rPr lang="en-US" sz="1200">
                <a:latin typeface="Segoe UI" panose="020B0502040204020203" pitchFamily="34" charset="0"/>
              </a:rPr>
              <a:t>Hawaiian</a:t>
            </a:r>
            <a:br>
              <a:rPr lang="en-US" sz="1200">
                <a:latin typeface="Calibri" panose="020F0502020204030204"/>
              </a:rPr>
            </a:br>
            <a:r>
              <a:rPr lang="en-US" sz="1200">
                <a:latin typeface="Segoe UI" panose="020B0502040204020203" pitchFamily="34" charset="0"/>
              </a:rPr>
              <a:t>Icelandic</a:t>
            </a:r>
            <a:br>
              <a:rPr lang="en-US" sz="1200">
                <a:latin typeface="Calibri" panose="020F0502020204030204"/>
              </a:rPr>
            </a:br>
            <a:r>
              <a:rPr lang="en-US" sz="1200">
                <a:latin typeface="Segoe UI" panose="020B0502040204020203" pitchFamily="34" charset="0"/>
              </a:rPr>
              <a:t>Inari Sami</a:t>
            </a:r>
            <a:endParaRPr kumimoji="0" lang="en-US" sz="1200" b="0" i="0" u="none" strike="noStrike" kern="1200" cap="none" spc="0" normalizeH="0" baseline="0" noProof="0">
              <a:ln>
                <a:noFill/>
              </a:ln>
              <a:effectLst/>
              <a:uLnTx/>
              <a:uFillTx/>
              <a:latin typeface="Calibri" panose="020F0502020204030204"/>
            </a:endParaRPr>
          </a:p>
        </p:txBody>
      </p:sp>
      <p:sp>
        <p:nvSpPr>
          <p:cNvPr id="8" name="TextBox 7">
            <a:extLst>
              <a:ext uri="{FF2B5EF4-FFF2-40B4-BE49-F238E27FC236}">
                <a16:creationId xmlns:a16="http://schemas.microsoft.com/office/drawing/2014/main" id="{3B2D3C25-5139-46B8-9FD8-94A6E64FBE1C}"/>
              </a:ext>
            </a:extLst>
          </p:cNvPr>
          <p:cNvSpPr txBox="1"/>
          <p:nvPr/>
        </p:nvSpPr>
        <p:spPr>
          <a:xfrm>
            <a:off x="2242810" y="918865"/>
            <a:ext cx="1293748" cy="5447645"/>
          </a:xfrm>
          <a:prstGeom prst="rect">
            <a:avLst/>
          </a:prstGeom>
          <a:noFill/>
        </p:spPr>
        <p:txBody>
          <a:bodyPr wrap="square">
            <a:spAutoFit/>
          </a:bodyPr>
          <a:lstStyle/>
          <a:p>
            <a:pPr lvl="0">
              <a:defRPr/>
            </a:pPr>
            <a:r>
              <a:rPr lang="en-US" sz="1200">
                <a:latin typeface="Calibri" panose="020F0502020204030204"/>
              </a:rPr>
              <a:t>Catalan</a:t>
            </a:r>
          </a:p>
          <a:p>
            <a:pPr lvl="0">
              <a:defRPr/>
            </a:pPr>
            <a:r>
              <a:rPr lang="en-US" sz="1200">
                <a:latin typeface="Calibri" panose="020F0502020204030204"/>
              </a:rPr>
              <a:t>Galician</a:t>
            </a:r>
          </a:p>
          <a:p>
            <a:pPr lvl="0">
              <a:defRPr/>
            </a:pPr>
            <a:r>
              <a:rPr lang="en-US" sz="1200">
                <a:latin typeface="Calibri" panose="020F0502020204030204"/>
              </a:rPr>
              <a:t>Basque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Haitian Creole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Irish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Javanese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Scottish Gaelic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Scots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Romansh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Luxembourgish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Occitan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Breton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Asturian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Neapolitan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Western Frisian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Corsican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Friulian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Manx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Kara-Kalpak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Gilbertese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Bislama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Kachin (Latin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Khasi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Hani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Greenlandic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Tetum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Zhuang</a:t>
            </a:r>
          </a:p>
          <a:p>
            <a:pPr>
              <a:defRPr/>
            </a:pPr>
            <a:r>
              <a:rPr lang="en-US" sz="1200">
                <a:latin typeface="Calibri" panose="020F0502020204030204"/>
              </a:rPr>
              <a:t>Volapük</a:t>
            </a:r>
          </a:p>
        </p:txBody>
      </p:sp>
      <p:sp>
        <p:nvSpPr>
          <p:cNvPr id="10" name="TextBox 9">
            <a:extLst>
              <a:ext uri="{FF2B5EF4-FFF2-40B4-BE49-F238E27FC236}">
                <a16:creationId xmlns:a16="http://schemas.microsoft.com/office/drawing/2014/main" id="{CDFF837B-AA11-40C7-9122-C9E729D0DCF2}"/>
              </a:ext>
            </a:extLst>
          </p:cNvPr>
          <p:cNvSpPr txBox="1"/>
          <p:nvPr/>
        </p:nvSpPr>
        <p:spPr>
          <a:xfrm>
            <a:off x="5356334" y="903080"/>
            <a:ext cx="2152273" cy="6186309"/>
          </a:xfrm>
          <a:prstGeom prst="rect">
            <a:avLst/>
          </a:prstGeom>
          <a:noFill/>
        </p:spPr>
        <p:txBody>
          <a:bodyPr wrap="square">
            <a:spAutoFit/>
          </a:bodyPr>
          <a:lstStyle/>
          <a:p>
            <a:pPr lvl="0"/>
            <a:r>
              <a:rPr lang="en-US" sz="1200">
                <a:latin typeface="Segoe UI" panose="020B0502040204020203" pitchFamily="34" charset="0"/>
              </a:rPr>
              <a:t>Kazakh (Latin Script)</a:t>
            </a:r>
            <a:endParaRPr lang="en-US" sz="1200">
              <a:latin typeface="Calibri" panose="020F0502020204030204"/>
            </a:endParaRPr>
          </a:p>
          <a:p>
            <a:pPr lvl="0">
              <a:defRPr/>
            </a:pPr>
            <a:r>
              <a:rPr lang="en-US" sz="1200">
                <a:latin typeface="Segoe UI" panose="020B0502040204020203" pitchFamily="34" charset="0"/>
              </a:rPr>
              <a:t>Kosraean</a:t>
            </a:r>
            <a:br>
              <a:rPr lang="en-US" sz="1200">
                <a:latin typeface="Calibri" panose="020F0502020204030204"/>
              </a:rPr>
            </a:br>
            <a:r>
              <a:rPr lang="en-US" sz="1200">
                <a:latin typeface="Segoe UI" panose="020B0502040204020203" pitchFamily="34" charset="0"/>
              </a:rPr>
              <a:t>Lakota</a:t>
            </a:r>
            <a:br>
              <a:rPr lang="en-US" sz="1200">
                <a:latin typeface="Calibri" panose="020F0502020204030204"/>
              </a:rPr>
            </a:br>
            <a:r>
              <a:rPr lang="en-US" sz="1200">
                <a:latin typeface="Segoe UI" panose="020B0502040204020203" pitchFamily="34" charset="0"/>
              </a:rPr>
              <a:t>Latin</a:t>
            </a:r>
            <a:br>
              <a:rPr lang="en-US" sz="1200">
                <a:latin typeface="Calibri" panose="020F0502020204030204"/>
              </a:rPr>
            </a:br>
            <a:r>
              <a:rPr lang="en-US" sz="1200">
                <a:latin typeface="Segoe UI" panose="020B0502040204020203" pitchFamily="34" charset="0"/>
              </a:rPr>
              <a:t>Lithuanian</a:t>
            </a:r>
            <a:br>
              <a:rPr lang="en-US" sz="1200">
                <a:latin typeface="Calibri" panose="020F0502020204030204"/>
              </a:rPr>
            </a:br>
            <a:r>
              <a:rPr lang="en-US" sz="1200">
                <a:latin typeface="Segoe UI" panose="020B0502040204020203" pitchFamily="34" charset="0"/>
              </a:rPr>
              <a:t>Lower Sorbian</a:t>
            </a:r>
            <a:br>
              <a:rPr lang="en-US" sz="1200">
                <a:latin typeface="Calibri" panose="020F0502020204030204"/>
              </a:rPr>
            </a:br>
            <a:r>
              <a:rPr lang="en-US" sz="1200" err="1">
                <a:latin typeface="Segoe UI" panose="020B0502040204020203" pitchFamily="34" charset="0"/>
              </a:rPr>
              <a:t>Lule</a:t>
            </a:r>
            <a:r>
              <a:rPr lang="en-US" sz="1200">
                <a:latin typeface="Segoe UI" panose="020B0502040204020203" pitchFamily="34" charset="0"/>
              </a:rPr>
              <a:t> Sami</a:t>
            </a:r>
            <a:br>
              <a:rPr lang="en-US" sz="1200">
                <a:latin typeface="Calibri" panose="020F0502020204030204"/>
              </a:rPr>
            </a:br>
            <a:r>
              <a:rPr lang="en-US" sz="1200">
                <a:latin typeface="Segoe UI" panose="020B0502040204020203" pitchFamily="34" charset="0"/>
              </a:rPr>
              <a:t>Maltese</a:t>
            </a:r>
            <a:br>
              <a:rPr lang="en-US" sz="1200">
                <a:latin typeface="Calibri" panose="020F0502020204030204"/>
              </a:rPr>
            </a:br>
            <a:r>
              <a:rPr lang="en-US" sz="1200" err="1">
                <a:latin typeface="Segoe UI" panose="020B0502040204020203" pitchFamily="34" charset="0"/>
              </a:rPr>
              <a:t>Maori</a:t>
            </a:r>
            <a:endParaRPr lang="en-US" sz="1200">
              <a:latin typeface="Segoe UI" panose="020B0502040204020203" pitchFamily="34" charset="0"/>
            </a:endParaRPr>
          </a:p>
          <a:p>
            <a:pPr lvl="0">
              <a:defRPr/>
            </a:pPr>
            <a:r>
              <a:rPr lang="en-US" sz="1200">
                <a:latin typeface="Segoe UI" panose="020B0502040204020203" pitchFamily="34" charset="0"/>
              </a:rPr>
              <a:t>Montenegrin (Latin Script)</a:t>
            </a:r>
            <a:br>
              <a:rPr lang="en-US" sz="1200">
                <a:latin typeface="Calibri" panose="020F0502020204030204"/>
              </a:rPr>
            </a:br>
            <a:r>
              <a:rPr lang="en-US" sz="1200">
                <a:latin typeface="Segoe UI" panose="020B0502040204020203" pitchFamily="34" charset="0"/>
              </a:rPr>
              <a:t>Niuean</a:t>
            </a:r>
            <a:br>
              <a:rPr lang="en-US" sz="1200">
                <a:latin typeface="Calibri" panose="020F0502020204030204"/>
              </a:rPr>
            </a:br>
            <a:r>
              <a:rPr lang="en-US" sz="1200">
                <a:latin typeface="Segoe UI" panose="020B0502040204020203" pitchFamily="34" charset="0"/>
              </a:rPr>
              <a:t>Northern Sami (Latin script)</a:t>
            </a:r>
            <a:br>
              <a:rPr lang="en-US" sz="1200">
                <a:latin typeface="Calibri" panose="020F0502020204030204"/>
              </a:rPr>
            </a:br>
            <a:r>
              <a:rPr lang="en-US" sz="1200">
                <a:latin typeface="Segoe UI" panose="020B0502040204020203" pitchFamily="34" charset="0"/>
              </a:rPr>
              <a:t>Ripuarian</a:t>
            </a:r>
            <a:br>
              <a:rPr lang="en-US" sz="1200">
                <a:latin typeface="Calibri" panose="020F0502020204030204"/>
              </a:rPr>
            </a:br>
            <a:r>
              <a:rPr lang="en-US" sz="1200">
                <a:latin typeface="Segoe UI" panose="020B0502040204020203" pitchFamily="34" charset="0"/>
              </a:rPr>
              <a:t>Romanian</a:t>
            </a:r>
            <a:br>
              <a:rPr lang="en-US" sz="1200">
                <a:latin typeface="Calibri" panose="020F0502020204030204"/>
              </a:rPr>
            </a:br>
            <a:r>
              <a:rPr lang="en-US" sz="1200">
                <a:latin typeface="Segoe UI" panose="020B0502040204020203" pitchFamily="34" charset="0"/>
              </a:rPr>
              <a:t>Samoan (Latin script)</a:t>
            </a:r>
            <a:br>
              <a:rPr lang="en-US" sz="1200">
                <a:latin typeface="Calibri" panose="020F0502020204030204"/>
              </a:rPr>
            </a:br>
            <a:r>
              <a:rPr lang="en-US" sz="1200">
                <a:latin typeface="Segoe UI" panose="020B0502040204020203" pitchFamily="34" charset="0"/>
              </a:rPr>
              <a:t>Serbian (Latin Script)</a:t>
            </a:r>
            <a:br>
              <a:rPr lang="en-US" sz="1200">
                <a:latin typeface="Calibri" panose="020F0502020204030204"/>
              </a:rPr>
            </a:br>
            <a:r>
              <a:rPr lang="en-US" sz="1200">
                <a:latin typeface="Calibri" panose="020F0502020204030204"/>
              </a:rPr>
              <a:t>Russian</a:t>
            </a:r>
            <a:br>
              <a:rPr lang="en-US" sz="1200">
                <a:latin typeface="Calibri" panose="020F0502020204030204"/>
              </a:rPr>
            </a:br>
            <a:r>
              <a:rPr lang="en-US" sz="1200">
                <a:latin typeface="Calibri" panose="020F0502020204030204"/>
              </a:rPr>
              <a:t>Bulgarian</a:t>
            </a:r>
            <a:br>
              <a:rPr lang="en-US" sz="1200">
                <a:latin typeface="Calibri" panose="020F0502020204030204"/>
              </a:rPr>
            </a:br>
            <a:r>
              <a:rPr lang="en-US" sz="1200">
                <a:latin typeface="Calibri" panose="020F0502020204030204"/>
              </a:rPr>
              <a:t>Ossetic</a:t>
            </a:r>
            <a:br>
              <a:rPr lang="en-US" sz="1200">
                <a:latin typeface="Calibri" panose="020F0502020204030204"/>
              </a:rPr>
            </a:br>
            <a:r>
              <a:rPr lang="en-US" sz="1200">
                <a:latin typeface="Calibri" panose="020F0502020204030204"/>
              </a:rPr>
              <a:t>Kazakh (Cyrillic Script)</a:t>
            </a:r>
            <a:br>
              <a:rPr lang="en-US" sz="1200">
                <a:latin typeface="Calibri" panose="020F0502020204030204"/>
              </a:rPr>
            </a:br>
            <a:r>
              <a:rPr lang="en-US" sz="1200">
                <a:latin typeface="Calibri" panose="020F0502020204030204"/>
              </a:rPr>
              <a:t>Kyrgyz (Cyrillic Script)</a:t>
            </a:r>
            <a:br>
              <a:rPr lang="en-US" sz="1200">
                <a:latin typeface="Calibri" panose="020F0502020204030204"/>
              </a:rPr>
            </a:br>
            <a:r>
              <a:rPr lang="en-US" sz="1200">
                <a:latin typeface="Calibri" panose="020F0502020204030204"/>
              </a:rPr>
              <a:t>Mongolian (Cyrillic Script)</a:t>
            </a:r>
            <a:br>
              <a:rPr lang="en-US" sz="1200">
                <a:latin typeface="Calibri" panose="020F0502020204030204"/>
              </a:rPr>
            </a:br>
            <a:r>
              <a:rPr lang="en-US" sz="1200">
                <a:latin typeface="Calibri" panose="020F0502020204030204"/>
              </a:rPr>
              <a:t>Montenegrin (Cyrillic Script)</a:t>
            </a:r>
            <a:br>
              <a:rPr lang="en-US" sz="1200">
                <a:latin typeface="Calibri" panose="020F0502020204030204"/>
              </a:rPr>
            </a:br>
            <a:r>
              <a:rPr lang="en-US" sz="1200">
                <a:latin typeface="Calibri" panose="020F0502020204030204"/>
              </a:rPr>
              <a:t>Tajik</a:t>
            </a:r>
            <a:br>
              <a:rPr lang="en-US" sz="1200">
                <a:latin typeface="Calibri" panose="020F0502020204030204"/>
              </a:rPr>
            </a:br>
            <a:r>
              <a:rPr lang="en-US" sz="1200">
                <a:latin typeface="Calibri" panose="020F0502020204030204"/>
              </a:rPr>
              <a:t>Uzbek (Cyrillic Script)</a:t>
            </a:r>
            <a:br>
              <a:rPr lang="en-US" sz="1200">
                <a:latin typeface="Calibri" panose="020F0502020204030204"/>
              </a:rPr>
            </a:br>
            <a:r>
              <a:rPr lang="en-US" sz="1200">
                <a:latin typeface="Calibri" panose="020F0502020204030204"/>
              </a:rPr>
              <a:t>Belarusian (Cyrillic Script)</a:t>
            </a:r>
            <a:br>
              <a:rPr lang="en-US" sz="1200">
                <a:latin typeface="Calibri" panose="020F0502020204030204"/>
              </a:rPr>
            </a:br>
            <a:r>
              <a:rPr lang="en-US" sz="1200">
                <a:latin typeface="Calibri" panose="020F0502020204030204"/>
              </a:rPr>
              <a:t>Karachay-Balkar</a:t>
            </a:r>
          </a:p>
          <a:p>
            <a:pPr lvl="0"/>
            <a:r>
              <a:rPr lang="en-US" sz="1200">
                <a:latin typeface="Calibri" panose="020F0502020204030204"/>
              </a:rPr>
              <a:t>Koryak</a:t>
            </a:r>
            <a:br>
              <a:rPr lang="en-US" sz="1200">
                <a:latin typeface="Calibri" panose="020F0502020204030204"/>
              </a:rPr>
            </a:br>
            <a:r>
              <a:rPr lang="en-US" sz="1200">
                <a:latin typeface="Calibri" panose="020F0502020204030204"/>
              </a:rPr>
              <a:t>Buryat (Cyrillic Script)</a:t>
            </a:r>
            <a:br>
              <a:rPr lang="en-US" sz="1200">
                <a:latin typeface="Calibri" panose="020F0502020204030204"/>
              </a:rPr>
            </a:br>
            <a:r>
              <a:rPr lang="en-US" sz="1200">
                <a:latin typeface="Calibri" panose="020F0502020204030204"/>
              </a:rPr>
              <a:t>Tuvan</a:t>
            </a:r>
            <a:br>
              <a:rPr lang="en-US" sz="1200">
                <a:latin typeface="Calibri" panose="020F0502020204030204"/>
              </a:rPr>
            </a:br>
            <a:r>
              <a:rPr lang="en-US" sz="1200">
                <a:latin typeface="Calibri" panose="020F0502020204030204"/>
              </a:rPr>
              <a:t>Kara-Kalpak (Cyrillic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Kumyk</a:t>
            </a:r>
            <a:r>
              <a:rPr kumimoji="0" lang="en-US" sz="1200" b="0" i="0" u="none" strike="noStrike" kern="1200" cap="none" spc="0" normalizeH="0" baseline="0" noProof="0">
                <a:ln>
                  <a:noFill/>
                </a:ln>
                <a:effectLst/>
                <a:uLnTx/>
                <a:uFillTx/>
                <a:latin typeface="Calibri" panose="020F0502020204030204"/>
              </a:rPr>
              <a:t> (Cyrillic Script)</a:t>
            </a:r>
          </a:p>
        </p:txBody>
      </p:sp>
      <p:sp>
        <p:nvSpPr>
          <p:cNvPr id="11" name="TextBox 10">
            <a:extLst>
              <a:ext uri="{FF2B5EF4-FFF2-40B4-BE49-F238E27FC236}">
                <a16:creationId xmlns:a16="http://schemas.microsoft.com/office/drawing/2014/main" id="{00CE08C2-ABA0-41C3-B9F0-D0208F14E601}"/>
              </a:ext>
            </a:extLst>
          </p:cNvPr>
          <p:cNvSpPr txBox="1"/>
          <p:nvPr/>
        </p:nvSpPr>
        <p:spPr>
          <a:xfrm>
            <a:off x="7655746" y="903079"/>
            <a:ext cx="2446552" cy="6186309"/>
          </a:xfrm>
          <a:prstGeom prst="rect">
            <a:avLst/>
          </a:prstGeom>
          <a:noFill/>
        </p:spPr>
        <p:txBody>
          <a:bodyPr wrap="square">
            <a:spAutoFit/>
          </a:bodyPr>
          <a:lstStyle/>
          <a:p>
            <a:pPr lvl="0"/>
            <a:r>
              <a:rPr lang="en-US" sz="1200" err="1">
                <a:latin typeface="Calibri" panose="020F0502020204030204"/>
              </a:rPr>
              <a:t>Nogay</a:t>
            </a:r>
            <a:br>
              <a:rPr lang="en-US" sz="1200">
                <a:latin typeface="Calibri" panose="020F0502020204030204"/>
              </a:rPr>
            </a:br>
            <a:r>
              <a:rPr lang="en-US" sz="1200" err="1">
                <a:latin typeface="Calibri" panose="020F0502020204030204"/>
              </a:rPr>
              <a:t>Erzya</a:t>
            </a:r>
            <a:r>
              <a:rPr lang="en-US" sz="1200">
                <a:latin typeface="Calibri" panose="020F0502020204030204"/>
              </a:rPr>
              <a:t> (Cyrillic Script)</a:t>
            </a:r>
            <a:endParaRPr lang="en-US" sz="1200">
              <a:latin typeface="Segoe UI" panose="020B0502040204020203" pitchFamily="34" charset="0"/>
            </a:endParaRPr>
          </a:p>
          <a:p>
            <a:pPr lvl="0"/>
            <a:r>
              <a:rPr lang="en-US" sz="1200">
                <a:latin typeface="Segoe UI" panose="020B0502040204020203" pitchFamily="34" charset="0"/>
              </a:rPr>
              <a:t>Skolt Sami</a:t>
            </a:r>
            <a:br>
              <a:rPr lang="en-US" sz="1200">
                <a:latin typeface="Calibri" panose="020F0502020204030204"/>
              </a:rPr>
            </a:br>
            <a:r>
              <a:rPr lang="en-US" sz="1200">
                <a:latin typeface="Segoe UI" panose="020B0502040204020203" pitchFamily="34" charset="0"/>
              </a:rPr>
              <a:t>Slovak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rPr>
              <a:t>Southern Sami</a:t>
            </a:r>
            <a:br>
              <a:rPr kumimoji="0" lang="en-US" sz="1200" b="0" i="0" u="none" strike="noStrike" kern="1200" cap="none" spc="0" normalizeH="0" baseline="0" noProof="0">
                <a:ln>
                  <a:noFill/>
                </a:ln>
                <a:effectLst/>
                <a:uLnTx/>
                <a:uFillTx/>
                <a:latin typeface="Calibri" panose="020F0502020204030204"/>
              </a:rPr>
            </a:br>
            <a:r>
              <a:rPr kumimoji="0" lang="en-US" sz="1200" b="0" i="0" u="none" strike="noStrike" kern="1200" cap="none" spc="0" normalizeH="0" baseline="0" noProof="0">
                <a:ln>
                  <a:noFill/>
                </a:ln>
                <a:effectLst/>
                <a:uLnTx/>
                <a:uFillTx/>
                <a:latin typeface="Segoe UI" panose="020B0502040204020203" pitchFamily="34" charset="0"/>
              </a:rPr>
              <a:t>Tongan</a:t>
            </a:r>
            <a:br>
              <a:rPr kumimoji="0" lang="en-US" sz="1200" b="0" i="0" u="none" strike="noStrike" kern="1200" cap="none" spc="0" normalizeH="0" baseline="0" noProof="0">
                <a:ln>
                  <a:noFill/>
                </a:ln>
                <a:effectLst/>
                <a:uLnTx/>
                <a:uFillTx/>
                <a:latin typeface="Calibri" panose="020F0502020204030204"/>
              </a:rPr>
            </a:br>
            <a:r>
              <a:rPr kumimoji="0" lang="en-US" sz="1200" b="0" i="0" u="none" strike="noStrike" kern="1200" cap="none" spc="0" normalizeH="0" baseline="0" noProof="0">
                <a:ln>
                  <a:noFill/>
                </a:ln>
                <a:effectLst/>
                <a:uLnTx/>
                <a:uFillTx/>
                <a:latin typeface="Segoe UI" panose="020B0502040204020203" pitchFamily="34" charset="0"/>
              </a:rPr>
              <a:t>Turkmen (Latin script)</a:t>
            </a:r>
            <a:br>
              <a:rPr kumimoji="0" lang="en-US" sz="1200" b="0" i="0" u="none" strike="noStrike" kern="1200" cap="none" spc="0" normalizeH="0" baseline="0" noProof="0">
                <a:ln>
                  <a:noFill/>
                </a:ln>
                <a:effectLst/>
                <a:uLnTx/>
                <a:uFillTx/>
                <a:latin typeface="Segoe UI" panose="020B0502040204020203" pitchFamily="34" charset="0"/>
              </a:rPr>
            </a:br>
            <a:r>
              <a:rPr kumimoji="0" lang="en-US" sz="1200" b="0" i="0" u="none" strike="noStrike" kern="1200" cap="none" spc="0" normalizeH="0" baseline="0" noProof="0">
                <a:ln>
                  <a:noFill/>
                </a:ln>
                <a:effectLst/>
                <a:uLnTx/>
                <a:uFillTx/>
                <a:latin typeface="Segoe UI" panose="020B0502040204020203" pitchFamily="34" charset="0"/>
              </a:rPr>
              <a:t>Welsh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rPr>
              <a:t>Hindi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Marathi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Nepali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Haryanvi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Sanskrit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Bhojpuri-Hindi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Bundeli</a:t>
            </a:r>
            <a:endParaRPr kumimoji="0" lang="en-US" sz="1200" b="0" i="0" u="none" strike="noStrike" kern="1200" cap="none" spc="0" normalizeH="0" baseline="0" noProof="0">
              <a:ln>
                <a:noFill/>
              </a:ln>
              <a:effectLst/>
              <a:uLnTx/>
              <a:uFillTx/>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Angika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Awadhi-Hindi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Bagheli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Mahasu</a:t>
            </a:r>
            <a:r>
              <a:rPr kumimoji="0" lang="en-US" sz="1200" b="0" i="0" u="none" strike="noStrike" kern="1200" cap="none" spc="0" normalizeH="0" baseline="0" noProof="0">
                <a:ln>
                  <a:noFill/>
                </a:ln>
                <a:effectLst/>
                <a:uLnTx/>
                <a:uFillTx/>
                <a:latin typeface="Calibri" panose="020F0502020204030204"/>
              </a:rPr>
              <a:t> Pahari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Brajbha</a:t>
            </a:r>
            <a:endParaRPr kumimoji="0" lang="en-US" sz="1200" b="0" i="0" u="none" strike="noStrike" kern="1200" cap="none" spc="0" normalizeH="0" baseline="0" noProof="0">
              <a:ln>
                <a:noFill/>
              </a:ln>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Bodo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Dhimal</a:t>
            </a:r>
            <a:r>
              <a:rPr kumimoji="0" lang="en-US" sz="1200" b="0" i="0" u="none" strike="noStrike" kern="1200" cap="none" spc="0" normalizeH="0" baseline="0" noProof="0">
                <a:ln>
                  <a:noFill/>
                </a:ln>
                <a:effectLst/>
                <a:uLnTx/>
                <a:uFillTx/>
                <a:latin typeface="Calibri" panose="020F0502020204030204"/>
              </a:rPr>
              <a:t>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Dogri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Gondi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Gurung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Halbi</a:t>
            </a:r>
            <a:r>
              <a:rPr kumimoji="0" lang="en-US" sz="1200" b="0" i="0" u="none" strike="noStrike" kern="1200" cap="none" spc="0" normalizeH="0" baseline="0" noProof="0">
                <a:ln>
                  <a:noFill/>
                </a:ln>
                <a:effectLst/>
                <a:uLnTx/>
                <a:uFillTx/>
                <a:latin typeface="Calibri" panose="020F0502020204030204"/>
              </a:rPr>
              <a:t>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Chhattisgarhi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Ho(</a:t>
            </a:r>
            <a:r>
              <a:rPr kumimoji="0" lang="en-US" sz="1200" b="0" i="0" u="none" strike="noStrike" kern="1200" cap="none" spc="0" normalizeH="0" baseline="0" noProof="0" err="1">
                <a:ln>
                  <a:noFill/>
                </a:ln>
                <a:effectLst/>
                <a:uLnTx/>
                <a:uFillTx/>
                <a:latin typeface="Calibri" panose="020F0502020204030204"/>
              </a:rPr>
              <a:t>Devanagiri</a:t>
            </a:r>
            <a:r>
              <a:rPr kumimoji="0" lang="en-US" sz="1200" b="0" i="0" u="none" strike="noStrike" kern="1200" cap="none" spc="0" normalizeH="0" baseline="0" noProof="0">
                <a:ln>
                  <a:noFill/>
                </a:ln>
                <a:effectLst/>
                <a:uLnTx/>
                <a:uFillTx/>
                <a:latin typeface="Calibri" panose="020F0502020204030204"/>
              </a:rPr>
              <a:t>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Jaunsari</a:t>
            </a:r>
            <a:r>
              <a:rPr kumimoji="0" lang="en-US" sz="1200" b="0" i="0" u="none" strike="noStrike" kern="1200" cap="none" spc="0" normalizeH="0" baseline="0" noProof="0">
                <a:ln>
                  <a:noFill/>
                </a:ln>
                <a:effectLst/>
                <a:uLnTx/>
                <a:uFillTx/>
                <a:latin typeface="Calibri" panose="020F0502020204030204"/>
              </a:rPr>
              <a:t>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Korku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Khaling</a:t>
            </a:r>
            <a:endParaRPr kumimoji="0" lang="en-US" sz="1200" b="0" i="0" u="none" strike="noStrike" kern="1200" cap="none" spc="0" normalizeH="0" baseline="0" noProof="0">
              <a:ln>
                <a:noFill/>
              </a:ln>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Calibri" panose="020F0502020204030204"/>
            </a:endParaRPr>
          </a:p>
        </p:txBody>
      </p:sp>
      <p:sp>
        <p:nvSpPr>
          <p:cNvPr id="12" name="TextBox 11">
            <a:extLst>
              <a:ext uri="{FF2B5EF4-FFF2-40B4-BE49-F238E27FC236}">
                <a16:creationId xmlns:a16="http://schemas.microsoft.com/office/drawing/2014/main" id="{6E7C79D3-8C36-4FFD-A223-F15135D00D69}"/>
              </a:ext>
            </a:extLst>
          </p:cNvPr>
          <p:cNvSpPr txBox="1"/>
          <p:nvPr/>
        </p:nvSpPr>
        <p:spPr>
          <a:xfrm>
            <a:off x="10105997" y="903080"/>
            <a:ext cx="1957919" cy="1754326"/>
          </a:xfrm>
          <a:prstGeom prst="rect">
            <a:avLst/>
          </a:prstGeom>
          <a:noFill/>
        </p:spPr>
        <p:txBody>
          <a:bodyPr wrap="square">
            <a:spAutoFit/>
          </a:bodyPr>
          <a:lstStyle/>
          <a:p>
            <a:pPr lvl="0">
              <a:defRPr/>
            </a:pPr>
            <a:r>
              <a:rPr lang="en-US" sz="1200" err="1">
                <a:latin typeface="Calibri" panose="020F0502020204030204"/>
              </a:rPr>
              <a:t>Malto</a:t>
            </a:r>
            <a:r>
              <a:rPr lang="en-US" sz="1200">
                <a:latin typeface="Calibri" panose="020F0502020204030204"/>
              </a:rPr>
              <a:t>(Devanagari Script)</a:t>
            </a:r>
          </a:p>
          <a:p>
            <a:pPr lvl="0">
              <a:defRPr/>
            </a:pPr>
            <a:r>
              <a:rPr lang="en-US" sz="1200">
                <a:latin typeface="Calibri" panose="020F0502020204030204"/>
              </a:rPr>
              <a:t>Kurukh (Devanagari Script)</a:t>
            </a:r>
          </a:p>
          <a:p>
            <a:r>
              <a:rPr lang="en-US" sz="1200" err="1">
                <a:latin typeface="Calibri" panose="020F0502020204030204"/>
              </a:rPr>
              <a:t>Chamling</a:t>
            </a:r>
            <a:endParaRPr lang="en-US" sz="1200">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Santali(Devanagari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Sadri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Sirmauri</a:t>
            </a:r>
            <a:r>
              <a:rPr kumimoji="0" lang="en-US" sz="1200" b="0" i="0" u="none" strike="noStrike" kern="1200" cap="none" spc="0" normalizeH="0" baseline="0" noProof="0">
                <a:ln>
                  <a:noFill/>
                </a:ln>
                <a:effectLst/>
                <a:uLnTx/>
                <a:uFillTx/>
                <a:latin typeface="Calibri" panose="020F0502020204030204"/>
              </a:rPr>
              <a:t>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effectLst/>
                <a:uLnTx/>
                <a:uFillTx/>
                <a:latin typeface="Calibri" panose="020F0502020204030204"/>
              </a:rPr>
              <a:t>Thangmi</a:t>
            </a:r>
            <a:endParaRPr kumimoji="0" lang="en-US" sz="1200" b="0" i="0" u="none" strike="noStrike" kern="1200" cap="none" spc="0" normalizeH="0" baseline="0" noProof="0">
              <a:ln>
                <a:noFill/>
              </a:ln>
              <a:effectLst/>
              <a:uLnTx/>
              <a:uFillTx/>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Kangri (Devanagari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rPr>
              <a:t>Sherpa (Devanagari Script)</a:t>
            </a:r>
          </a:p>
        </p:txBody>
      </p:sp>
      <p:sp>
        <p:nvSpPr>
          <p:cNvPr id="13" name="TextBox 12">
            <a:extLst>
              <a:ext uri="{FF2B5EF4-FFF2-40B4-BE49-F238E27FC236}">
                <a16:creationId xmlns:a16="http://schemas.microsoft.com/office/drawing/2014/main" id="{0417D424-CE30-44FD-8E48-C4A36DE29399}"/>
              </a:ext>
            </a:extLst>
          </p:cNvPr>
          <p:cNvSpPr txBox="1"/>
          <p:nvPr/>
        </p:nvSpPr>
        <p:spPr>
          <a:xfrm>
            <a:off x="10102298" y="2591101"/>
            <a:ext cx="1816931" cy="200054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mn-cs"/>
              </a:rPr>
              <a:t>Arabic</a:t>
            </a:r>
            <a:endParaRPr kumimoji="0" lang="en-US" sz="1200" b="0" i="0" u="none" strike="noStrike" kern="1200" cap="none" spc="0" normalizeH="0" baseline="0" noProof="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Kurdish (</a:t>
            </a:r>
            <a:r>
              <a:rPr kumimoji="0" lang="en-US" sz="1200" b="0" i="0" u="none" strike="noStrike" kern="1200" cap="none" spc="0" normalizeH="0" baseline="0" noProof="0" err="1">
                <a:ln>
                  <a:noFill/>
                </a:ln>
                <a:effectLst/>
                <a:uLnTx/>
                <a:uFillTx/>
                <a:latin typeface="Calibri" panose="020F0502020204030204"/>
                <a:ea typeface="+mn-ea"/>
                <a:cs typeface="+mn-cs"/>
              </a:rPr>
              <a:t>ku</a:t>
            </a:r>
            <a:r>
              <a:rPr kumimoji="0" lang="en-US" sz="1200" b="0" i="0" u="none" strike="noStrike" kern="1200" cap="none" spc="0" normalizeH="0" baseline="0" noProof="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Panjabi (pa)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Persian (fa)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Dari (prs)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Pushto (</a:t>
            </a:r>
            <a:r>
              <a:rPr kumimoji="0" lang="en-US" sz="1200" b="0" i="0" u="none" strike="noStrike" kern="1200" cap="none" spc="0" normalizeH="0" baseline="0" noProof="0" err="1">
                <a:ln>
                  <a:noFill/>
                </a:ln>
                <a:effectLst/>
                <a:uLnTx/>
                <a:uFillTx/>
                <a:latin typeface="Calibri" panose="020F0502020204030204"/>
                <a:ea typeface="+mn-ea"/>
                <a:cs typeface="+mn-cs"/>
              </a:rPr>
              <a:t>ps</a:t>
            </a:r>
            <a:r>
              <a:rPr kumimoji="0" lang="en-US" sz="1200" b="0" i="0" u="none" strike="noStrike" kern="1200" cap="none" spc="0" normalizeH="0" baseline="0" noProof="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Somali (so)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Uyghur (ug)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Urdu(</a:t>
            </a:r>
            <a:r>
              <a:rPr kumimoji="0" lang="en-US" sz="1200" b="0" i="0" u="none" strike="noStrike" kern="1200" cap="none" spc="0" normalizeH="0" baseline="0" noProof="0" err="1">
                <a:ln>
                  <a:noFill/>
                </a:ln>
                <a:effectLst/>
                <a:uLnTx/>
                <a:uFillTx/>
                <a:latin typeface="Calibri" panose="020F0502020204030204"/>
                <a:ea typeface="+mn-ea"/>
                <a:cs typeface="+mn-cs"/>
              </a:rPr>
              <a:t>ur</a:t>
            </a:r>
            <a:r>
              <a:rPr kumimoji="0" lang="en-US" sz="1200" b="0" i="0" u="none" strike="noStrike" kern="1200" cap="none" spc="0" normalizeH="0" baseline="0" noProof="0">
                <a:ln>
                  <a:noFill/>
                </a:ln>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Calibri" panose="020F0502020204030204"/>
                <a:ea typeface="+mn-ea"/>
                <a:cs typeface="+mn-cs"/>
              </a:rPr>
              <a:t>Uzbek (</a:t>
            </a:r>
            <a:r>
              <a:rPr kumimoji="0" lang="en-US" sz="1200" b="0" i="0" u="none" strike="noStrike" kern="1200" cap="none" spc="0" normalizeH="0" baseline="0" noProof="0" err="1">
                <a:ln>
                  <a:noFill/>
                </a:ln>
                <a:effectLst/>
                <a:uLnTx/>
                <a:uFillTx/>
                <a:latin typeface="Calibri" panose="020F0502020204030204"/>
                <a:ea typeface="+mn-ea"/>
                <a:cs typeface="+mn-cs"/>
              </a:rPr>
              <a:t>uz</a:t>
            </a:r>
            <a:r>
              <a:rPr kumimoji="0" lang="en-US" sz="1200" b="0" i="0" u="none" strike="noStrike" kern="1200" cap="none" spc="0" normalizeH="0" baseline="0" noProof="0">
                <a:ln>
                  <a:noFill/>
                </a:ln>
                <a:effectLst/>
                <a:uLnTx/>
                <a:uFillTx/>
                <a:latin typeface="Calibri" panose="020F0502020204030204"/>
                <a:ea typeface="+mn-ea"/>
                <a:cs typeface="+mn-cs"/>
              </a:rPr>
              <a:t>)</a:t>
            </a:r>
          </a:p>
        </p:txBody>
      </p:sp>
    </p:spTree>
    <p:extLst>
      <p:ext uri="{BB962C8B-B14F-4D97-AF65-F5344CB8AC3E}">
        <p14:creationId xmlns:p14="http://schemas.microsoft.com/office/powerpoint/2010/main" val="180024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6DF5BA-06EC-4A17-8795-F4E5AE4204A7}"/>
              </a:ext>
            </a:extLst>
          </p:cNvPr>
          <p:cNvSpPr>
            <a:spLocks noGrp="1"/>
          </p:cNvSpPr>
          <p:nvPr>
            <p:ph type="title"/>
          </p:nvPr>
        </p:nvSpPr>
        <p:spPr>
          <a:xfrm>
            <a:off x="1934088" y="2540070"/>
            <a:ext cx="9125340" cy="1777859"/>
          </a:xfrm>
        </p:spPr>
        <p:txBody>
          <a:bodyPr/>
          <a:lstStyle/>
          <a:p>
            <a:pPr>
              <a:lnSpc>
                <a:spcPct val="150000"/>
              </a:lnSpc>
            </a:pPr>
            <a:r>
              <a:rPr lang="en-US" sz="4800"/>
              <a:t>Train a custom model</a:t>
            </a:r>
            <a:br>
              <a:rPr lang="en-US"/>
            </a:br>
            <a:r>
              <a:rPr lang="en-US" sz="2400"/>
              <a:t>Template and Neural models</a:t>
            </a:r>
            <a:endParaRPr lang="en-US" sz="2400">
              <a:solidFill>
                <a:schemeClr val="accent1">
                  <a:lumMod val="60000"/>
                  <a:lumOff val="40000"/>
                </a:schemeClr>
              </a:solidFill>
              <a:cs typeface="Segoe UI"/>
            </a:endParaRPr>
          </a:p>
        </p:txBody>
      </p:sp>
      <p:pic>
        <p:nvPicPr>
          <p:cNvPr id="2" name="Picture 1" descr="Pricing - Form Recognizer API | Microsoft Azure">
            <a:extLst>
              <a:ext uri="{FF2B5EF4-FFF2-40B4-BE49-F238E27FC236}">
                <a16:creationId xmlns:a16="http://schemas.microsoft.com/office/drawing/2014/main" id="{8D969F15-E2A5-498E-BDBE-20C7F5BEBC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455" y="2936696"/>
            <a:ext cx="2307968" cy="121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0140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9C67-1BEB-4C03-8CFC-1D411C9FF1FD}"/>
              </a:ext>
            </a:extLst>
          </p:cNvPr>
          <p:cNvSpPr>
            <a:spLocks noGrp="1"/>
          </p:cNvSpPr>
          <p:nvPr>
            <p:ph type="title"/>
          </p:nvPr>
        </p:nvSpPr>
        <p:spPr/>
        <p:txBody>
          <a:bodyPr/>
          <a:lstStyle/>
          <a:p>
            <a:r>
              <a:rPr lang="en-US"/>
              <a:t>Forms or Documents </a:t>
            </a:r>
          </a:p>
        </p:txBody>
      </p:sp>
      <p:sp>
        <p:nvSpPr>
          <p:cNvPr id="4" name="Arrow: Right 3" descr="Template models">
            <a:extLst>
              <a:ext uri="{FF2B5EF4-FFF2-40B4-BE49-F238E27FC236}">
                <a16:creationId xmlns:a16="http://schemas.microsoft.com/office/drawing/2014/main" id="{7CFAFD49-311C-49E0-A8AA-BE755C7D5D24}"/>
              </a:ext>
            </a:extLst>
          </p:cNvPr>
          <p:cNvSpPr/>
          <p:nvPr/>
        </p:nvSpPr>
        <p:spPr bwMode="auto">
          <a:xfrm>
            <a:off x="52939" y="5630888"/>
            <a:ext cx="5377382" cy="547630"/>
          </a:xfrm>
          <a:prstGeom prst="rightArrow">
            <a:avLst/>
          </a:prstGeom>
          <a:gradFill flip="none" rotWithShape="1">
            <a:gsLst>
              <a:gs pos="0">
                <a:schemeClr val="accent5">
                  <a:lumMod val="60000"/>
                  <a:lumOff val="40000"/>
                  <a:tint val="66000"/>
                  <a:satMod val="160000"/>
                </a:schemeClr>
              </a:gs>
              <a:gs pos="50000">
                <a:schemeClr val="accent5">
                  <a:lumMod val="60000"/>
                  <a:lumOff val="40000"/>
                  <a:tint val="44500"/>
                  <a:satMod val="160000"/>
                </a:schemeClr>
              </a:gs>
              <a:gs pos="100000">
                <a:schemeClr val="accent5">
                  <a:lumMod val="60000"/>
                  <a:lumOff val="40000"/>
                  <a:tint val="23500"/>
                  <a:satMod val="160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chemeClr val="tx1"/>
                  </a:gs>
                  <a:gs pos="100000">
                    <a:schemeClr val="tx1"/>
                  </a:gs>
                </a:gsLst>
                <a:lin ang="5400000" scaled="0"/>
              </a:gradFill>
              <a:ea typeface="Segoe UI" pitchFamily="34" charset="0"/>
              <a:cs typeface="Segoe UI" pitchFamily="34" charset="0"/>
            </a:endParaRPr>
          </a:p>
        </p:txBody>
      </p:sp>
      <p:pic>
        <p:nvPicPr>
          <p:cNvPr id="8" name="Picture 7" descr="Example of unstructured document">
            <a:extLst>
              <a:ext uri="{FF2B5EF4-FFF2-40B4-BE49-F238E27FC236}">
                <a16:creationId xmlns:a16="http://schemas.microsoft.com/office/drawing/2014/main" id="{4861CA05-F87C-44A8-AFEA-DFBFF7B77F53}"/>
              </a:ext>
            </a:extLst>
          </p:cNvPr>
          <p:cNvPicPr>
            <a:picLocks noChangeAspect="1"/>
          </p:cNvPicPr>
          <p:nvPr/>
        </p:nvPicPr>
        <p:blipFill>
          <a:blip r:embed="rId2"/>
          <a:stretch>
            <a:fillRect/>
          </a:stretch>
        </p:blipFill>
        <p:spPr>
          <a:xfrm>
            <a:off x="8422158" y="1462549"/>
            <a:ext cx="3465191" cy="4100766"/>
          </a:xfrm>
          <a:prstGeom prst="rect">
            <a:avLst/>
          </a:prstGeom>
        </p:spPr>
      </p:pic>
      <p:pic>
        <p:nvPicPr>
          <p:cNvPr id="10" name="Picture 9" descr="Example of semi-structured document">
            <a:extLst>
              <a:ext uri="{FF2B5EF4-FFF2-40B4-BE49-F238E27FC236}">
                <a16:creationId xmlns:a16="http://schemas.microsoft.com/office/drawing/2014/main" id="{94F26DD7-E298-4927-B214-ED292507C50A}"/>
              </a:ext>
            </a:extLst>
          </p:cNvPr>
          <p:cNvPicPr>
            <a:picLocks noChangeAspect="1"/>
          </p:cNvPicPr>
          <p:nvPr/>
        </p:nvPicPr>
        <p:blipFill>
          <a:blip r:embed="rId3"/>
          <a:stretch>
            <a:fillRect/>
          </a:stretch>
        </p:blipFill>
        <p:spPr>
          <a:xfrm>
            <a:off x="4363633" y="1476274"/>
            <a:ext cx="3465190" cy="4103854"/>
          </a:xfrm>
          <a:prstGeom prst="rect">
            <a:avLst/>
          </a:prstGeom>
        </p:spPr>
      </p:pic>
      <p:pic>
        <p:nvPicPr>
          <p:cNvPr id="12" name="Picture 11" descr="Example of structured document">
            <a:extLst>
              <a:ext uri="{FF2B5EF4-FFF2-40B4-BE49-F238E27FC236}">
                <a16:creationId xmlns:a16="http://schemas.microsoft.com/office/drawing/2014/main" id="{9C4B7554-F1CE-40F0-962D-97012F40C23F}"/>
              </a:ext>
            </a:extLst>
          </p:cNvPr>
          <p:cNvPicPr>
            <a:picLocks noChangeAspect="1"/>
          </p:cNvPicPr>
          <p:nvPr/>
        </p:nvPicPr>
        <p:blipFill>
          <a:blip r:embed="rId4"/>
          <a:stretch>
            <a:fillRect/>
          </a:stretch>
        </p:blipFill>
        <p:spPr>
          <a:xfrm>
            <a:off x="304650" y="1474074"/>
            <a:ext cx="3465189" cy="4087368"/>
          </a:xfrm>
          <a:prstGeom prst="rect">
            <a:avLst/>
          </a:prstGeom>
        </p:spPr>
      </p:pic>
      <p:sp>
        <p:nvSpPr>
          <p:cNvPr id="13" name="Rectangle 12">
            <a:extLst>
              <a:ext uri="{FF2B5EF4-FFF2-40B4-BE49-F238E27FC236}">
                <a16:creationId xmlns:a16="http://schemas.microsoft.com/office/drawing/2014/main" id="{FD3F4EFE-36CE-404B-B0A4-1CDF002BD774}"/>
              </a:ext>
            </a:extLst>
          </p:cNvPr>
          <p:cNvSpPr/>
          <p:nvPr/>
        </p:nvSpPr>
        <p:spPr bwMode="auto">
          <a:xfrm>
            <a:off x="1699925" y="5114175"/>
            <a:ext cx="1798115" cy="45413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ea typeface="Segoe UI" pitchFamily="34" charset="0"/>
                <a:cs typeface="Segoe UI" pitchFamily="34" charset="0"/>
              </a:rPr>
              <a:t>Structured</a:t>
            </a:r>
          </a:p>
        </p:txBody>
      </p:sp>
      <p:sp>
        <p:nvSpPr>
          <p:cNvPr id="15" name="Rectangle 14">
            <a:extLst>
              <a:ext uri="{FF2B5EF4-FFF2-40B4-BE49-F238E27FC236}">
                <a16:creationId xmlns:a16="http://schemas.microsoft.com/office/drawing/2014/main" id="{48B16DD5-0995-4E3D-9E87-B4EB2920C769}"/>
              </a:ext>
            </a:extLst>
          </p:cNvPr>
          <p:cNvSpPr/>
          <p:nvPr/>
        </p:nvSpPr>
        <p:spPr bwMode="auto">
          <a:xfrm>
            <a:off x="5899371" y="5129084"/>
            <a:ext cx="1798115" cy="45413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ea typeface="Segoe UI" pitchFamily="34" charset="0"/>
                <a:cs typeface="Segoe UI" pitchFamily="34" charset="0"/>
              </a:rPr>
              <a:t>Semi-Structured</a:t>
            </a:r>
          </a:p>
        </p:txBody>
      </p:sp>
      <p:sp>
        <p:nvSpPr>
          <p:cNvPr id="17" name="Rectangle 16">
            <a:extLst>
              <a:ext uri="{FF2B5EF4-FFF2-40B4-BE49-F238E27FC236}">
                <a16:creationId xmlns:a16="http://schemas.microsoft.com/office/drawing/2014/main" id="{7F16EFF6-1145-4106-B1F0-2837601E23EC}"/>
              </a:ext>
            </a:extLst>
          </p:cNvPr>
          <p:cNvSpPr/>
          <p:nvPr/>
        </p:nvSpPr>
        <p:spPr bwMode="auto">
          <a:xfrm>
            <a:off x="9899787" y="5142672"/>
            <a:ext cx="1798115" cy="45413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ea typeface="Segoe UI" pitchFamily="34" charset="0"/>
                <a:cs typeface="Segoe UI" pitchFamily="34" charset="0"/>
              </a:rPr>
              <a:t>Unstructured</a:t>
            </a:r>
          </a:p>
        </p:txBody>
      </p:sp>
      <p:sp>
        <p:nvSpPr>
          <p:cNvPr id="24" name="Arrow: Left 23" descr="Neural models coverage">
            <a:extLst>
              <a:ext uri="{FF2B5EF4-FFF2-40B4-BE49-F238E27FC236}">
                <a16:creationId xmlns:a16="http://schemas.microsoft.com/office/drawing/2014/main" id="{4CD81486-7283-497F-913C-D8A176D8CD49}"/>
              </a:ext>
            </a:extLst>
          </p:cNvPr>
          <p:cNvSpPr/>
          <p:nvPr/>
        </p:nvSpPr>
        <p:spPr bwMode="auto">
          <a:xfrm>
            <a:off x="1731632" y="6050502"/>
            <a:ext cx="10363867" cy="548640"/>
          </a:xfrm>
          <a:prstGeom prst="leftArrow">
            <a:avLst/>
          </a:prstGeom>
          <a:gradFill flip="none" rotWithShape="1">
            <a:gsLst>
              <a:gs pos="0">
                <a:srgbClr val="AD7E00">
                  <a:shade val="30000"/>
                  <a:satMod val="115000"/>
                </a:srgbClr>
              </a:gs>
              <a:gs pos="50000">
                <a:srgbClr val="AD7E00">
                  <a:shade val="67500"/>
                  <a:satMod val="115000"/>
                </a:srgbClr>
              </a:gs>
              <a:gs pos="100000">
                <a:srgbClr val="AD7E00">
                  <a:shade val="100000"/>
                  <a:satMod val="115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chemeClr val="tx1"/>
                  </a:gs>
                  <a:gs pos="100000">
                    <a:schemeClr val="tx1"/>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3F8AD7BF-880B-452F-B2A7-386055943E9F}"/>
              </a:ext>
            </a:extLst>
          </p:cNvPr>
          <p:cNvSpPr txBox="1"/>
          <p:nvPr/>
        </p:nvSpPr>
        <p:spPr>
          <a:xfrm>
            <a:off x="10418531" y="6186322"/>
            <a:ext cx="946411" cy="276999"/>
          </a:xfrm>
          <a:prstGeom prst="rect">
            <a:avLst/>
          </a:prstGeom>
          <a:noFill/>
        </p:spPr>
        <p:txBody>
          <a:bodyPr wrap="square" tIns="0" bIns="0">
            <a:spAutoFit/>
          </a:bodyPr>
          <a:lstStyle/>
          <a:p>
            <a:r>
              <a:rPr lang="en-US" sz="1800">
                <a:solidFill>
                  <a:schemeClr val="bg1"/>
                </a:solidFill>
                <a:ea typeface="Segoe UI" pitchFamily="34" charset="0"/>
                <a:cs typeface="Segoe UI" pitchFamily="34" charset="0"/>
              </a:rPr>
              <a:t>Neural</a:t>
            </a:r>
            <a:endParaRPr lang="en-US">
              <a:solidFill>
                <a:schemeClr val="bg1"/>
              </a:solidFill>
            </a:endParaRPr>
          </a:p>
        </p:txBody>
      </p:sp>
      <p:sp>
        <p:nvSpPr>
          <p:cNvPr id="3" name="TextBox 2">
            <a:extLst>
              <a:ext uri="{FF2B5EF4-FFF2-40B4-BE49-F238E27FC236}">
                <a16:creationId xmlns:a16="http://schemas.microsoft.com/office/drawing/2014/main" id="{3FEA031B-B32A-13D8-7432-9CD98185B449}"/>
              </a:ext>
            </a:extLst>
          </p:cNvPr>
          <p:cNvSpPr txBox="1"/>
          <p:nvPr/>
        </p:nvSpPr>
        <p:spPr>
          <a:xfrm>
            <a:off x="304650" y="5766203"/>
            <a:ext cx="1395275" cy="276999"/>
          </a:xfrm>
          <a:prstGeom prst="rect">
            <a:avLst/>
          </a:prstGeom>
          <a:noFill/>
        </p:spPr>
        <p:txBody>
          <a:bodyPr wrap="square" tIns="0" bIns="0">
            <a:spAutoFit/>
          </a:bodyPr>
          <a:lstStyle/>
          <a:p>
            <a:r>
              <a:rPr lang="en-US">
                <a:solidFill>
                  <a:schemeClr val="bg1"/>
                </a:solidFill>
                <a:cs typeface="Segoe UI" pitchFamily="34" charset="0"/>
              </a:rPr>
              <a:t>Template</a:t>
            </a:r>
            <a:endParaRPr lang="en-US">
              <a:solidFill>
                <a:schemeClr val="bg1"/>
              </a:solidFill>
            </a:endParaRPr>
          </a:p>
        </p:txBody>
      </p:sp>
    </p:spTree>
    <p:extLst>
      <p:ext uri="{BB962C8B-B14F-4D97-AF65-F5344CB8AC3E}">
        <p14:creationId xmlns:p14="http://schemas.microsoft.com/office/powerpoint/2010/main" val="1433911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06FCE-788E-43CB-B7CF-5CA7F01409EE}"/>
              </a:ext>
            </a:extLst>
          </p:cNvPr>
          <p:cNvSpPr>
            <a:spLocks noGrp="1"/>
          </p:cNvSpPr>
          <p:nvPr>
            <p:ph type="title"/>
          </p:nvPr>
        </p:nvSpPr>
        <p:spPr/>
        <p:txBody>
          <a:bodyPr/>
          <a:lstStyle/>
          <a:p>
            <a:r>
              <a:rPr lang="en-US"/>
              <a:t>Choosing the right model</a:t>
            </a:r>
          </a:p>
        </p:txBody>
      </p:sp>
      <p:sp>
        <p:nvSpPr>
          <p:cNvPr id="13" name="Rectangle 12" descr="List outline">
            <a:extLst>
              <a:ext uri="{FF2B5EF4-FFF2-40B4-BE49-F238E27FC236}">
                <a16:creationId xmlns:a16="http://schemas.microsoft.com/office/drawing/2014/main" id="{BFE2EABD-009E-4177-964F-6A4A3024E976}"/>
              </a:ext>
            </a:extLst>
          </p:cNvPr>
          <p:cNvSpPr/>
          <p:nvPr/>
        </p:nvSpPr>
        <p:spPr>
          <a:xfrm>
            <a:off x="994903" y="2012256"/>
            <a:ext cx="700839" cy="69988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4" name="TextBox 13">
            <a:extLst>
              <a:ext uri="{FF2B5EF4-FFF2-40B4-BE49-F238E27FC236}">
                <a16:creationId xmlns:a16="http://schemas.microsoft.com/office/drawing/2014/main" id="{6F695EF8-713B-449B-9969-B65D1B09E728}"/>
              </a:ext>
            </a:extLst>
          </p:cNvPr>
          <p:cNvSpPr txBox="1"/>
          <p:nvPr/>
        </p:nvSpPr>
        <p:spPr>
          <a:xfrm>
            <a:off x="1827707" y="2208312"/>
            <a:ext cx="1022268" cy="307777"/>
          </a:xfrm>
          <a:prstGeom prst="rect">
            <a:avLst/>
          </a:prstGeom>
          <a:noFill/>
        </p:spPr>
        <p:txBody>
          <a:bodyPr wrap="none" lIns="0" tIns="0" rIns="0" bIns="0" rtlCol="0">
            <a:spAutoFit/>
          </a:bodyPr>
          <a:lstStyle/>
          <a:p>
            <a:pPr algn="l"/>
            <a:r>
              <a:rPr lang="en-US" sz="2000"/>
              <a:t>Structure</a:t>
            </a:r>
          </a:p>
        </p:txBody>
      </p:sp>
      <p:sp>
        <p:nvSpPr>
          <p:cNvPr id="15" name="Rectangle 14" descr="Stopwatch">
            <a:extLst>
              <a:ext uri="{FF2B5EF4-FFF2-40B4-BE49-F238E27FC236}">
                <a16:creationId xmlns:a16="http://schemas.microsoft.com/office/drawing/2014/main" id="{684A3738-1D7A-463C-A112-6EC7EC541573}"/>
              </a:ext>
            </a:extLst>
          </p:cNvPr>
          <p:cNvSpPr/>
          <p:nvPr/>
        </p:nvSpPr>
        <p:spPr>
          <a:xfrm>
            <a:off x="994903" y="2793851"/>
            <a:ext cx="700839" cy="70083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7" name="TextBox 16">
            <a:extLst>
              <a:ext uri="{FF2B5EF4-FFF2-40B4-BE49-F238E27FC236}">
                <a16:creationId xmlns:a16="http://schemas.microsoft.com/office/drawing/2014/main" id="{8874FFCE-8601-494E-9E79-95257477A5E5}"/>
              </a:ext>
            </a:extLst>
          </p:cNvPr>
          <p:cNvSpPr txBox="1"/>
          <p:nvPr/>
        </p:nvSpPr>
        <p:spPr>
          <a:xfrm>
            <a:off x="1827707" y="2990381"/>
            <a:ext cx="1522981" cy="307777"/>
          </a:xfrm>
          <a:prstGeom prst="rect">
            <a:avLst/>
          </a:prstGeom>
          <a:noFill/>
        </p:spPr>
        <p:txBody>
          <a:bodyPr wrap="none" lIns="0" tIns="0" rIns="0" bIns="0" rtlCol="0">
            <a:spAutoFit/>
          </a:bodyPr>
          <a:lstStyle/>
          <a:p>
            <a:pPr algn="l"/>
            <a:r>
              <a:rPr lang="en-US" sz="2000"/>
              <a:t>Training Time</a:t>
            </a:r>
          </a:p>
        </p:txBody>
      </p:sp>
      <p:sp>
        <p:nvSpPr>
          <p:cNvPr id="18" name="Rectangle 17" descr="Key">
            <a:extLst>
              <a:ext uri="{FF2B5EF4-FFF2-40B4-BE49-F238E27FC236}">
                <a16:creationId xmlns:a16="http://schemas.microsoft.com/office/drawing/2014/main" id="{E1B8158E-B1B2-442E-8232-228C7329389A}"/>
              </a:ext>
            </a:extLst>
          </p:cNvPr>
          <p:cNvSpPr/>
          <p:nvPr/>
        </p:nvSpPr>
        <p:spPr>
          <a:xfrm>
            <a:off x="994902" y="3579025"/>
            <a:ext cx="700839" cy="70083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9" name="Rectangle 18" descr="Workflow">
            <a:extLst>
              <a:ext uri="{FF2B5EF4-FFF2-40B4-BE49-F238E27FC236}">
                <a16:creationId xmlns:a16="http://schemas.microsoft.com/office/drawing/2014/main" id="{86BB6B25-17D1-497B-B74C-68E0F0982C7D}"/>
              </a:ext>
            </a:extLst>
          </p:cNvPr>
          <p:cNvSpPr/>
          <p:nvPr/>
        </p:nvSpPr>
        <p:spPr>
          <a:xfrm>
            <a:off x="994902" y="4361571"/>
            <a:ext cx="700839" cy="700839"/>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ectangle 19" descr="Sign Language">
            <a:extLst>
              <a:ext uri="{FF2B5EF4-FFF2-40B4-BE49-F238E27FC236}">
                <a16:creationId xmlns:a16="http://schemas.microsoft.com/office/drawing/2014/main" id="{EBD3E19C-0B98-44F0-8F98-16D2D1AAA849}"/>
              </a:ext>
            </a:extLst>
          </p:cNvPr>
          <p:cNvSpPr/>
          <p:nvPr/>
        </p:nvSpPr>
        <p:spPr>
          <a:xfrm>
            <a:off x="994902" y="5144117"/>
            <a:ext cx="700839" cy="700839"/>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Rectangle 20" descr="Bullseye">
            <a:extLst>
              <a:ext uri="{FF2B5EF4-FFF2-40B4-BE49-F238E27FC236}">
                <a16:creationId xmlns:a16="http://schemas.microsoft.com/office/drawing/2014/main" id="{31C3A71A-D30C-4CC4-A2E8-457F489307FF}"/>
              </a:ext>
            </a:extLst>
          </p:cNvPr>
          <p:cNvSpPr/>
          <p:nvPr/>
        </p:nvSpPr>
        <p:spPr>
          <a:xfrm>
            <a:off x="994902" y="5931919"/>
            <a:ext cx="700839" cy="700839"/>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TextBox 22">
            <a:extLst>
              <a:ext uri="{FF2B5EF4-FFF2-40B4-BE49-F238E27FC236}">
                <a16:creationId xmlns:a16="http://schemas.microsoft.com/office/drawing/2014/main" id="{4514E2D5-FC7E-4954-965E-A12B34FA72AA}"/>
              </a:ext>
            </a:extLst>
          </p:cNvPr>
          <p:cNvSpPr txBox="1"/>
          <p:nvPr/>
        </p:nvSpPr>
        <p:spPr>
          <a:xfrm>
            <a:off x="1827707" y="3775555"/>
            <a:ext cx="951992" cy="307777"/>
          </a:xfrm>
          <a:prstGeom prst="rect">
            <a:avLst/>
          </a:prstGeom>
          <a:noFill/>
        </p:spPr>
        <p:txBody>
          <a:bodyPr wrap="none" lIns="0" tIns="0" rIns="0" bIns="0" rtlCol="0">
            <a:spAutoFit/>
          </a:bodyPr>
          <a:lstStyle/>
          <a:p>
            <a:pPr algn="l"/>
            <a:r>
              <a:rPr lang="en-US" sz="2000"/>
              <a:t>Features</a:t>
            </a:r>
          </a:p>
        </p:txBody>
      </p:sp>
      <p:sp>
        <p:nvSpPr>
          <p:cNvPr id="25" name="TextBox 24">
            <a:extLst>
              <a:ext uri="{FF2B5EF4-FFF2-40B4-BE49-F238E27FC236}">
                <a16:creationId xmlns:a16="http://schemas.microsoft.com/office/drawing/2014/main" id="{EC54F183-D2B5-46C4-BFC5-BACBD95BEB4E}"/>
              </a:ext>
            </a:extLst>
          </p:cNvPr>
          <p:cNvSpPr txBox="1"/>
          <p:nvPr/>
        </p:nvSpPr>
        <p:spPr>
          <a:xfrm>
            <a:off x="1827707" y="4558101"/>
            <a:ext cx="1106906" cy="307777"/>
          </a:xfrm>
          <a:prstGeom prst="rect">
            <a:avLst/>
          </a:prstGeom>
          <a:noFill/>
        </p:spPr>
        <p:txBody>
          <a:bodyPr wrap="none" lIns="0" tIns="0" rIns="0" bIns="0" rtlCol="0">
            <a:spAutoFit/>
          </a:bodyPr>
          <a:lstStyle/>
          <a:p>
            <a:pPr algn="l"/>
            <a:r>
              <a:rPr lang="en-US" sz="2000"/>
              <a:t>Variations</a:t>
            </a:r>
          </a:p>
        </p:txBody>
      </p:sp>
      <p:sp>
        <p:nvSpPr>
          <p:cNvPr id="27" name="TextBox 26">
            <a:extLst>
              <a:ext uri="{FF2B5EF4-FFF2-40B4-BE49-F238E27FC236}">
                <a16:creationId xmlns:a16="http://schemas.microsoft.com/office/drawing/2014/main" id="{9B68FE16-EE7F-46E6-A770-2DF207953498}"/>
              </a:ext>
            </a:extLst>
          </p:cNvPr>
          <p:cNvSpPr txBox="1"/>
          <p:nvPr/>
        </p:nvSpPr>
        <p:spPr>
          <a:xfrm>
            <a:off x="1827707" y="5340647"/>
            <a:ext cx="1216680" cy="307777"/>
          </a:xfrm>
          <a:prstGeom prst="rect">
            <a:avLst/>
          </a:prstGeom>
          <a:noFill/>
        </p:spPr>
        <p:txBody>
          <a:bodyPr wrap="none" lIns="0" tIns="0" rIns="0" bIns="0" rtlCol="0">
            <a:spAutoFit/>
          </a:bodyPr>
          <a:lstStyle/>
          <a:p>
            <a:pPr algn="l"/>
            <a:r>
              <a:rPr lang="en-US" sz="2000"/>
              <a:t>Languages</a:t>
            </a:r>
          </a:p>
        </p:txBody>
      </p:sp>
      <p:sp>
        <p:nvSpPr>
          <p:cNvPr id="29" name="TextBox 28">
            <a:extLst>
              <a:ext uri="{FF2B5EF4-FFF2-40B4-BE49-F238E27FC236}">
                <a16:creationId xmlns:a16="http://schemas.microsoft.com/office/drawing/2014/main" id="{C288DBF1-06EA-497B-9C99-7E14E6FB96CB}"/>
              </a:ext>
            </a:extLst>
          </p:cNvPr>
          <p:cNvSpPr txBox="1"/>
          <p:nvPr/>
        </p:nvSpPr>
        <p:spPr>
          <a:xfrm>
            <a:off x="1827707" y="6128449"/>
            <a:ext cx="1009892" cy="307777"/>
          </a:xfrm>
          <a:prstGeom prst="rect">
            <a:avLst/>
          </a:prstGeom>
          <a:noFill/>
        </p:spPr>
        <p:txBody>
          <a:bodyPr wrap="none" lIns="0" tIns="0" rIns="0" bIns="0" rtlCol="0">
            <a:spAutoFit/>
          </a:bodyPr>
          <a:lstStyle/>
          <a:p>
            <a:pPr algn="l"/>
            <a:r>
              <a:rPr lang="en-US" sz="2000"/>
              <a:t>Accuracy</a:t>
            </a:r>
          </a:p>
        </p:txBody>
      </p:sp>
      <p:sp>
        <p:nvSpPr>
          <p:cNvPr id="5" name="Rectangle 4">
            <a:extLst>
              <a:ext uri="{FF2B5EF4-FFF2-40B4-BE49-F238E27FC236}">
                <a16:creationId xmlns:a16="http://schemas.microsoft.com/office/drawing/2014/main" id="{D369F48C-4FFF-4A62-B050-E382A13BDF0F}"/>
              </a:ext>
            </a:extLst>
          </p:cNvPr>
          <p:cNvSpPr/>
          <p:nvPr/>
        </p:nvSpPr>
        <p:spPr bwMode="auto">
          <a:xfrm>
            <a:off x="3676318" y="2085201"/>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R="0" lvl="0" indent="0" algn="ctr" fontAlgn="auto">
              <a:lnSpc>
                <a:spcPct val="100000"/>
              </a:lnSpc>
              <a:spcBef>
                <a:spcPts val="0"/>
              </a:spcBef>
              <a:spcAft>
                <a:spcPts val="0"/>
              </a:spcAft>
              <a:buClrTx/>
              <a:buSzTx/>
              <a:buFontTx/>
              <a:buNone/>
              <a:tabLst/>
              <a:defRPr/>
            </a:pPr>
            <a:r>
              <a:rPr lang="en-US">
                <a:solidFill>
                  <a:schemeClr val="accent5"/>
                </a:solidFill>
              </a:rPr>
              <a:t>Template/Form/Structure based extraction</a:t>
            </a:r>
          </a:p>
        </p:txBody>
      </p:sp>
      <p:sp>
        <p:nvSpPr>
          <p:cNvPr id="6" name="Rectangle 5">
            <a:extLst>
              <a:ext uri="{FF2B5EF4-FFF2-40B4-BE49-F238E27FC236}">
                <a16:creationId xmlns:a16="http://schemas.microsoft.com/office/drawing/2014/main" id="{B98A50A9-73AB-49E5-8A84-41568EFE4F81}"/>
              </a:ext>
            </a:extLst>
          </p:cNvPr>
          <p:cNvSpPr/>
          <p:nvPr/>
        </p:nvSpPr>
        <p:spPr bwMode="auto">
          <a:xfrm>
            <a:off x="7859027" y="2085201"/>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Structured, semi structured and unstructured</a:t>
            </a:r>
          </a:p>
        </p:txBody>
      </p:sp>
      <p:sp>
        <p:nvSpPr>
          <p:cNvPr id="8" name="Rectangle 7">
            <a:extLst>
              <a:ext uri="{FF2B5EF4-FFF2-40B4-BE49-F238E27FC236}">
                <a16:creationId xmlns:a16="http://schemas.microsoft.com/office/drawing/2014/main" id="{AB048F36-439F-4E75-9C33-F093A8A27A5D}"/>
              </a:ext>
            </a:extLst>
          </p:cNvPr>
          <p:cNvSpPr/>
          <p:nvPr/>
        </p:nvSpPr>
        <p:spPr bwMode="auto">
          <a:xfrm>
            <a:off x="3676318" y="2854312"/>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1- 5 min</a:t>
            </a:r>
          </a:p>
        </p:txBody>
      </p:sp>
      <p:sp>
        <p:nvSpPr>
          <p:cNvPr id="9" name="Rectangle 8">
            <a:extLst>
              <a:ext uri="{FF2B5EF4-FFF2-40B4-BE49-F238E27FC236}">
                <a16:creationId xmlns:a16="http://schemas.microsoft.com/office/drawing/2014/main" id="{1037D20F-075A-49AF-8372-A44E9B6223A8}"/>
              </a:ext>
            </a:extLst>
          </p:cNvPr>
          <p:cNvSpPr/>
          <p:nvPr/>
        </p:nvSpPr>
        <p:spPr bwMode="auto">
          <a:xfrm>
            <a:off x="7859027" y="2854312"/>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30 min – 1 hour</a:t>
            </a:r>
          </a:p>
        </p:txBody>
      </p:sp>
      <p:sp>
        <p:nvSpPr>
          <p:cNvPr id="10" name="Rectangle 9">
            <a:extLst>
              <a:ext uri="{FF2B5EF4-FFF2-40B4-BE49-F238E27FC236}">
                <a16:creationId xmlns:a16="http://schemas.microsoft.com/office/drawing/2014/main" id="{BCC9AC86-40E3-42E7-9B27-BCA9B1CFA088}"/>
              </a:ext>
            </a:extLst>
          </p:cNvPr>
          <p:cNvSpPr/>
          <p:nvPr/>
        </p:nvSpPr>
        <p:spPr bwMode="auto">
          <a:xfrm>
            <a:off x="3676318" y="3604661"/>
            <a:ext cx="3875109" cy="57276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742"/>
            <a:r>
              <a:rPr lang="en-US">
                <a:solidFill>
                  <a:schemeClr val="accent5"/>
                </a:solidFill>
              </a:rPr>
              <a:t>Key value pairs, Tables, Selection Marks, Signatures, Regions</a:t>
            </a:r>
          </a:p>
        </p:txBody>
      </p:sp>
      <p:sp>
        <p:nvSpPr>
          <p:cNvPr id="11" name="Rectangle 10">
            <a:extLst>
              <a:ext uri="{FF2B5EF4-FFF2-40B4-BE49-F238E27FC236}">
                <a16:creationId xmlns:a16="http://schemas.microsoft.com/office/drawing/2014/main" id="{EA41F980-24A4-4E60-9D3D-0DCA36966852}"/>
              </a:ext>
            </a:extLst>
          </p:cNvPr>
          <p:cNvSpPr/>
          <p:nvPr/>
        </p:nvSpPr>
        <p:spPr bwMode="auto">
          <a:xfrm>
            <a:off x="7859027" y="3623423"/>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Key value pairs, Selection Marks</a:t>
            </a:r>
          </a:p>
        </p:txBody>
      </p:sp>
      <p:sp>
        <p:nvSpPr>
          <p:cNvPr id="16" name="Rectangle 15">
            <a:extLst>
              <a:ext uri="{FF2B5EF4-FFF2-40B4-BE49-F238E27FC236}">
                <a16:creationId xmlns:a16="http://schemas.microsoft.com/office/drawing/2014/main" id="{BE4B1234-2B0D-4852-BC67-DE5442C9D505}"/>
              </a:ext>
            </a:extLst>
          </p:cNvPr>
          <p:cNvSpPr/>
          <p:nvPr/>
        </p:nvSpPr>
        <p:spPr bwMode="auto">
          <a:xfrm>
            <a:off x="3676318" y="4392534"/>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Requires a model per variation</a:t>
            </a:r>
          </a:p>
        </p:txBody>
      </p:sp>
      <p:sp>
        <p:nvSpPr>
          <p:cNvPr id="34" name="Rectangle 33">
            <a:extLst>
              <a:ext uri="{FF2B5EF4-FFF2-40B4-BE49-F238E27FC236}">
                <a16:creationId xmlns:a16="http://schemas.microsoft.com/office/drawing/2014/main" id="{E092C30A-206D-4164-97F5-93D64734FBA4}"/>
              </a:ext>
            </a:extLst>
          </p:cNvPr>
          <p:cNvSpPr/>
          <p:nvPr/>
        </p:nvSpPr>
        <p:spPr bwMode="auto">
          <a:xfrm>
            <a:off x="7859027" y="4392534"/>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Single model for all variations</a:t>
            </a:r>
          </a:p>
        </p:txBody>
      </p:sp>
      <p:sp>
        <p:nvSpPr>
          <p:cNvPr id="36" name="Rectangle 35">
            <a:extLst>
              <a:ext uri="{FF2B5EF4-FFF2-40B4-BE49-F238E27FC236}">
                <a16:creationId xmlns:a16="http://schemas.microsoft.com/office/drawing/2014/main" id="{48C266A3-A557-4EB7-AB83-AF4DED0204D8}"/>
              </a:ext>
            </a:extLst>
          </p:cNvPr>
          <p:cNvSpPr/>
          <p:nvPr/>
        </p:nvSpPr>
        <p:spPr bwMode="auto">
          <a:xfrm>
            <a:off x="3676318" y="5164161"/>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742"/>
            <a:r>
              <a:rPr lang="en-US">
                <a:solidFill>
                  <a:schemeClr val="accent5"/>
                </a:solidFill>
              </a:rPr>
              <a:t>Multiple (see supported languages</a:t>
            </a:r>
            <a:r>
              <a:rPr lang="en-US" sz="1600"/>
              <a:t>)</a:t>
            </a:r>
          </a:p>
        </p:txBody>
      </p:sp>
      <p:sp>
        <p:nvSpPr>
          <p:cNvPr id="38" name="Rectangle 37">
            <a:extLst>
              <a:ext uri="{FF2B5EF4-FFF2-40B4-BE49-F238E27FC236}">
                <a16:creationId xmlns:a16="http://schemas.microsoft.com/office/drawing/2014/main" id="{BBF3124C-E641-4A3F-A137-2446807BDECE}"/>
              </a:ext>
            </a:extLst>
          </p:cNvPr>
          <p:cNvSpPr/>
          <p:nvPr/>
        </p:nvSpPr>
        <p:spPr bwMode="auto">
          <a:xfrm>
            <a:off x="7859027" y="5164161"/>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English only</a:t>
            </a:r>
          </a:p>
        </p:txBody>
      </p:sp>
      <p:sp>
        <p:nvSpPr>
          <p:cNvPr id="40" name="Rectangle 39">
            <a:extLst>
              <a:ext uri="{FF2B5EF4-FFF2-40B4-BE49-F238E27FC236}">
                <a16:creationId xmlns:a16="http://schemas.microsoft.com/office/drawing/2014/main" id="{DBF4160E-71FC-4213-9896-DF9F57B95608}"/>
              </a:ext>
            </a:extLst>
          </p:cNvPr>
          <p:cNvSpPr/>
          <p:nvPr/>
        </p:nvSpPr>
        <p:spPr bwMode="auto">
          <a:xfrm>
            <a:off x="3676318" y="5931919"/>
            <a:ext cx="3875109"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a:r>
              <a:rPr lang="en-US">
                <a:solidFill>
                  <a:schemeClr val="accent5"/>
                </a:solidFill>
              </a:rPr>
              <a:t>Generated during training</a:t>
            </a:r>
          </a:p>
        </p:txBody>
      </p:sp>
      <p:sp>
        <p:nvSpPr>
          <p:cNvPr id="42" name="Rectangle 41">
            <a:extLst>
              <a:ext uri="{FF2B5EF4-FFF2-40B4-BE49-F238E27FC236}">
                <a16:creationId xmlns:a16="http://schemas.microsoft.com/office/drawing/2014/main" id="{C1A02AD2-A06D-40D1-9C4C-943E3463C22E}"/>
              </a:ext>
            </a:extLst>
          </p:cNvPr>
          <p:cNvSpPr/>
          <p:nvPr/>
        </p:nvSpPr>
        <p:spPr bwMode="auto">
          <a:xfrm>
            <a:off x="7859027" y="5931919"/>
            <a:ext cx="3691841" cy="553998"/>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defTabSz="932742"/>
            <a:r>
              <a:rPr lang="en-US">
                <a:solidFill>
                  <a:schemeClr val="accent5"/>
                </a:solidFill>
              </a:rPr>
              <a:t>Requires a validation dataset to be computed</a:t>
            </a:r>
          </a:p>
        </p:txBody>
      </p:sp>
      <p:sp>
        <p:nvSpPr>
          <p:cNvPr id="46" name="TextBox 45">
            <a:extLst>
              <a:ext uri="{FF2B5EF4-FFF2-40B4-BE49-F238E27FC236}">
                <a16:creationId xmlns:a16="http://schemas.microsoft.com/office/drawing/2014/main" id="{1548674F-A984-4AB5-B458-17D510B1BDD9}"/>
              </a:ext>
            </a:extLst>
          </p:cNvPr>
          <p:cNvSpPr txBox="1"/>
          <p:nvPr/>
        </p:nvSpPr>
        <p:spPr>
          <a:xfrm>
            <a:off x="3944478" y="1533192"/>
            <a:ext cx="3405351" cy="369332"/>
          </a:xfrm>
          <a:prstGeom prst="rect">
            <a:avLst/>
          </a:prstGeom>
          <a:noFill/>
        </p:spPr>
        <p:txBody>
          <a:bodyPr wrap="square">
            <a:spAutoFit/>
          </a:bodyPr>
          <a:lstStyle/>
          <a:p>
            <a:pPr algn="ctr"/>
            <a:r>
              <a:rPr lang="en-US">
                <a:solidFill>
                  <a:schemeClr val="accent5"/>
                </a:solidFill>
              </a:rPr>
              <a:t>Template (custom form)</a:t>
            </a:r>
          </a:p>
        </p:txBody>
      </p:sp>
      <p:sp>
        <p:nvSpPr>
          <p:cNvPr id="48" name="TextBox 47">
            <a:extLst>
              <a:ext uri="{FF2B5EF4-FFF2-40B4-BE49-F238E27FC236}">
                <a16:creationId xmlns:a16="http://schemas.microsoft.com/office/drawing/2014/main" id="{98C9E07E-E109-42B6-959E-DF209F0CF784}"/>
              </a:ext>
            </a:extLst>
          </p:cNvPr>
          <p:cNvSpPr txBox="1"/>
          <p:nvPr/>
        </p:nvSpPr>
        <p:spPr>
          <a:xfrm>
            <a:off x="8002271" y="1533192"/>
            <a:ext cx="3405351" cy="369332"/>
          </a:xfrm>
          <a:prstGeom prst="rect">
            <a:avLst/>
          </a:prstGeom>
          <a:noFill/>
        </p:spPr>
        <p:txBody>
          <a:bodyPr wrap="square">
            <a:spAutoFit/>
          </a:bodyPr>
          <a:lstStyle/>
          <a:p>
            <a:pPr algn="ctr"/>
            <a:r>
              <a:rPr lang="en-US">
                <a:solidFill>
                  <a:schemeClr val="accent5"/>
                </a:solidFill>
              </a:rPr>
              <a:t>Neural (custom document)</a:t>
            </a:r>
          </a:p>
        </p:txBody>
      </p:sp>
    </p:spTree>
    <p:extLst>
      <p:ext uri="{BB962C8B-B14F-4D97-AF65-F5344CB8AC3E}">
        <p14:creationId xmlns:p14="http://schemas.microsoft.com/office/powerpoint/2010/main" val="41849066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4643-C5C8-1C10-0371-12FF5A00FF6A}"/>
              </a:ext>
            </a:extLst>
          </p:cNvPr>
          <p:cNvSpPr>
            <a:spLocks noGrp="1"/>
          </p:cNvSpPr>
          <p:nvPr>
            <p:ph type="title"/>
          </p:nvPr>
        </p:nvSpPr>
        <p:spPr>
          <a:xfrm>
            <a:off x="585437" y="300789"/>
            <a:ext cx="11021125" cy="553998"/>
          </a:xfrm>
        </p:spPr>
        <p:txBody>
          <a:bodyPr>
            <a:normAutofit fontScale="90000"/>
          </a:bodyPr>
          <a:lstStyle/>
          <a:p>
            <a:r>
              <a:rPr lang="en-US"/>
              <a:t>Composed Custom Models</a:t>
            </a:r>
          </a:p>
        </p:txBody>
      </p:sp>
      <p:sp>
        <p:nvSpPr>
          <p:cNvPr id="5" name="Espaço Reservado para Conteúdo 4">
            <a:extLst>
              <a:ext uri="{FF2B5EF4-FFF2-40B4-BE49-F238E27FC236}">
                <a16:creationId xmlns:a16="http://schemas.microsoft.com/office/drawing/2014/main" id="{B36036A5-72A2-4A8B-B79E-5304E92258DA}"/>
              </a:ext>
            </a:extLst>
          </p:cNvPr>
          <p:cNvSpPr>
            <a:spLocks noGrp="1"/>
          </p:cNvSpPr>
          <p:nvPr>
            <p:ph sz="quarter" idx="13"/>
          </p:nvPr>
        </p:nvSpPr>
        <p:spPr/>
        <p:txBody>
          <a:bodyPr>
            <a:normAutofit/>
          </a:bodyPr>
          <a:lstStyle/>
          <a:p>
            <a:pPr algn="l"/>
            <a:r>
              <a:rPr lang="en-US" sz="2000" b="1" i="0">
                <a:solidFill>
                  <a:schemeClr val="tx1">
                    <a:lumMod val="95000"/>
                  </a:schemeClr>
                </a:solidFill>
                <a:effectLst/>
                <a:latin typeface="Segoe UI" panose="020B0502040204020203" pitchFamily="34" charset="0"/>
              </a:rPr>
              <a:t>Composed models</a:t>
            </a:r>
            <a:endParaRPr lang="en-US" sz="2000" b="0" i="0">
              <a:solidFill>
                <a:schemeClr val="tx1">
                  <a:lumMod val="95000"/>
                </a:schemeClr>
              </a:solidFill>
              <a:effectLst/>
              <a:latin typeface="Segoe UI" panose="020B0502040204020203" pitchFamily="34" charset="0"/>
            </a:endParaRPr>
          </a:p>
          <a:p>
            <a:pPr marL="342900" indent="-342900" algn="l">
              <a:buFont typeface="Arial" panose="020B0604020202020204" pitchFamily="34" charset="0"/>
              <a:buChar char="•"/>
            </a:pPr>
            <a:r>
              <a:rPr lang="en-US" sz="2000" b="0" i="0">
                <a:solidFill>
                  <a:schemeClr val="tx1">
                    <a:lumMod val="95000"/>
                  </a:schemeClr>
                </a:solidFill>
                <a:effectLst/>
                <a:latin typeface="Segoe UI" panose="020B0502040204020203" pitchFamily="34" charset="0"/>
              </a:rPr>
              <a:t>Collection of custom models and assigning them to a single model built from your form types</a:t>
            </a:r>
            <a:endParaRPr lang="en-US" sz="2000">
              <a:solidFill>
                <a:schemeClr val="tx1">
                  <a:lumMod val="95000"/>
                </a:schemeClr>
              </a:solidFill>
              <a:latin typeface="Segoe UI" panose="020B0502040204020203" pitchFamily="34" charset="0"/>
            </a:endParaRPr>
          </a:p>
          <a:p>
            <a:pPr marL="342900" indent="-342900" algn="l">
              <a:buFont typeface="Arial" panose="020B0604020202020204" pitchFamily="34" charset="0"/>
              <a:buChar char="•"/>
            </a:pPr>
            <a:r>
              <a:rPr lang="en-US" sz="2000">
                <a:solidFill>
                  <a:schemeClr val="tx1">
                    <a:lumMod val="95000"/>
                  </a:schemeClr>
                </a:solidFill>
                <a:latin typeface="Segoe UI" panose="020B0502040204020203" pitchFamily="34" charset="0"/>
              </a:rPr>
              <a:t>With the model compose operation, you can assign up to 200 trained custom models to a single composed model</a:t>
            </a:r>
          </a:p>
          <a:p>
            <a:pPr marL="342900" indent="-342900" algn="l">
              <a:buFont typeface="Arial" panose="020B0604020202020204" pitchFamily="34" charset="0"/>
              <a:buChar char="•"/>
            </a:pPr>
            <a:r>
              <a:rPr lang="en-US" sz="2000">
                <a:solidFill>
                  <a:schemeClr val="tx1">
                    <a:lumMod val="95000"/>
                  </a:schemeClr>
                </a:solidFill>
                <a:latin typeface="Segoe UI" panose="020B0502040204020203" pitchFamily="34" charset="0"/>
              </a:rPr>
              <a:t>For </a:t>
            </a:r>
            <a:r>
              <a:rPr lang="en-US" sz="2000" b="1">
                <a:solidFill>
                  <a:schemeClr val="tx1">
                    <a:lumMod val="95000"/>
                  </a:schemeClr>
                </a:solidFill>
                <a:latin typeface="Segoe UI" panose="020B0502040204020203" pitchFamily="34" charset="0"/>
              </a:rPr>
              <a:t>custom template models</a:t>
            </a:r>
            <a:r>
              <a:rPr lang="en-US" sz="2000">
                <a:solidFill>
                  <a:schemeClr val="tx1">
                    <a:lumMod val="95000"/>
                  </a:schemeClr>
                </a:solidFill>
                <a:latin typeface="Segoe UI" panose="020B0502040204020203" pitchFamily="34" charset="0"/>
              </a:rPr>
              <a:t>, the composed model can be created using variations of a custom template or different form types</a:t>
            </a:r>
          </a:p>
          <a:p>
            <a:pPr marL="342900" indent="-342900" algn="l">
              <a:buFont typeface="Arial" panose="020B0604020202020204" pitchFamily="34" charset="0"/>
              <a:buChar char="•"/>
            </a:pPr>
            <a:r>
              <a:rPr lang="en-US" sz="2000">
                <a:solidFill>
                  <a:schemeClr val="tx1">
                    <a:lumMod val="95000"/>
                  </a:schemeClr>
                </a:solidFill>
                <a:latin typeface="Segoe UI" panose="020B0502040204020203" pitchFamily="34" charset="0"/>
              </a:rPr>
              <a:t>For </a:t>
            </a:r>
            <a:r>
              <a:rPr lang="en-US" sz="2000" b="1">
                <a:solidFill>
                  <a:schemeClr val="tx1">
                    <a:lumMod val="95000"/>
                  </a:schemeClr>
                </a:solidFill>
                <a:latin typeface="Segoe UI" panose="020B0502040204020203" pitchFamily="34" charset="0"/>
              </a:rPr>
              <a:t>Custom neural models, </a:t>
            </a:r>
            <a:r>
              <a:rPr lang="en-US" sz="2000">
                <a:solidFill>
                  <a:schemeClr val="tx1">
                    <a:lumMod val="95000"/>
                  </a:schemeClr>
                </a:solidFill>
                <a:latin typeface="Segoe UI" panose="020B0502040204020203" pitchFamily="34" charset="0"/>
              </a:rPr>
              <a:t>the best practice is to add all the different variations of a single document type into a single training dataset and train on custom neural model</a:t>
            </a:r>
          </a:p>
          <a:p>
            <a:pPr marL="342900" indent="-342900" algn="l">
              <a:buFont typeface="Arial" panose="020B0604020202020204" pitchFamily="34" charset="0"/>
              <a:buChar char="•"/>
            </a:pPr>
            <a:endParaRPr lang="en-US" sz="2000">
              <a:solidFill>
                <a:schemeClr val="tx1">
                  <a:lumMod val="95000"/>
                </a:schemeClr>
              </a:solidFill>
              <a:latin typeface="Segoe UI" panose="020B0502040204020203" pitchFamily="34" charset="0"/>
            </a:endParaRPr>
          </a:p>
          <a:p>
            <a:pPr marL="342900" indent="-342900" algn="l">
              <a:buFont typeface="Arial" panose="020B0604020202020204" pitchFamily="34" charset="0"/>
              <a:buChar char="•"/>
            </a:pPr>
            <a:endParaRPr lang="en-US" sz="2400" b="0" i="0">
              <a:solidFill>
                <a:schemeClr val="tx1">
                  <a:lumMod val="95000"/>
                </a:schemeClr>
              </a:solidFill>
              <a:effectLst/>
              <a:latin typeface="Segoe UI" panose="020B0502040204020203" pitchFamily="34" charset="0"/>
            </a:endParaRPr>
          </a:p>
        </p:txBody>
      </p:sp>
      <p:pic>
        <p:nvPicPr>
          <p:cNvPr id="1026" name="Picture 2" descr="Form Recognizer icon from the Azure portal.">
            <a:extLst>
              <a:ext uri="{FF2B5EF4-FFF2-40B4-BE49-F238E27FC236}">
                <a16:creationId xmlns:a16="http://schemas.microsoft.com/office/drawing/2014/main" id="{07D95647-2732-4EE1-8A1A-92795AB17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0629" y="5235492"/>
            <a:ext cx="1622508" cy="1622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87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6DF5BA-06EC-4A17-8795-F4E5AE4204A7}"/>
              </a:ext>
            </a:extLst>
          </p:cNvPr>
          <p:cNvSpPr>
            <a:spLocks noGrp="1"/>
          </p:cNvSpPr>
          <p:nvPr>
            <p:ph type="title"/>
          </p:nvPr>
        </p:nvSpPr>
        <p:spPr>
          <a:xfrm>
            <a:off x="2005012" y="2540071"/>
            <a:ext cx="9054415" cy="1379468"/>
          </a:xfrm>
        </p:spPr>
        <p:txBody>
          <a:bodyPr/>
          <a:lstStyle/>
          <a:p>
            <a:pPr>
              <a:lnSpc>
                <a:spcPct val="150000"/>
              </a:lnSpc>
            </a:pPr>
            <a:r>
              <a:rPr lang="en-US" sz="4800"/>
              <a:t>Azure Open AI</a:t>
            </a:r>
            <a:endParaRPr lang="en-US" sz="2400">
              <a:solidFill>
                <a:schemeClr val="accent1">
                  <a:lumMod val="60000"/>
                  <a:lumOff val="40000"/>
                </a:schemeClr>
              </a:solidFill>
              <a:cs typeface="Segoe UI"/>
            </a:endParaRPr>
          </a:p>
        </p:txBody>
      </p:sp>
      <p:pic>
        <p:nvPicPr>
          <p:cNvPr id="3" name="2F358329-2C19-4FBA-B51C-51CE75BE790F">
            <a:extLst>
              <a:ext uri="{FF2B5EF4-FFF2-40B4-BE49-F238E27FC236}">
                <a16:creationId xmlns:a16="http://schemas.microsoft.com/office/drawing/2014/main" id="{0ACF2F3D-CCBD-EEF3-7456-17EF386EE377}"/>
              </a:ext>
            </a:extLst>
          </p:cNvPr>
          <p:cNvPicPr>
            <a:picLocks noChangeAspect="1" noChangeArrowheads="1"/>
          </p:cNvPicPr>
          <p:nvPr/>
        </p:nvPicPr>
        <p:blipFill rotWithShape="1">
          <a:blip r:embed="rId3">
            <a:extLst>
              <a:ext uri="{96DAC541-7B7A-43D3-8B79-37D633B846F1}">
                <asvg:svgBlip xmlns:asvg="http://schemas.microsoft.com/office/drawing/2016/SVG/main" r:embed="rId4"/>
              </a:ext>
            </a:extLst>
          </a:blip>
          <a:srcRect l="-7183" r="-3331"/>
          <a:stretch/>
        </p:blipFill>
        <p:spPr bwMode="auto">
          <a:xfrm>
            <a:off x="251019" y="3005208"/>
            <a:ext cx="1430143" cy="1302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Pricing - Form Recognizer API | Microsoft Azure">
            <a:extLst>
              <a:ext uri="{FF2B5EF4-FFF2-40B4-BE49-F238E27FC236}">
                <a16:creationId xmlns:a16="http://schemas.microsoft.com/office/drawing/2014/main" id="{4CD2AC8D-9C5E-114C-EC31-68316C3004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957" y="2766215"/>
            <a:ext cx="2307968" cy="121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04458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2">
            <a:extLst>
              <a:ext uri="{FF2B5EF4-FFF2-40B4-BE49-F238E27FC236}">
                <a16:creationId xmlns:a16="http://schemas.microsoft.com/office/drawing/2014/main" id="{4BE74AA5-F66C-E2F0-B119-71B77D7674EA}"/>
              </a:ext>
            </a:extLst>
          </p:cNvPr>
          <p:cNvSpPr txBox="1">
            <a:spLocks noGrp="1"/>
          </p:cNvSpPr>
          <p:nvPr>
            <p:ph type="title" idx="4294967295"/>
          </p:nvPr>
        </p:nvSpPr>
        <p:spPr>
          <a:xfrm>
            <a:off x="507268" y="1107538"/>
            <a:ext cx="11025188"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chemeClr val="accent1"/>
                </a:solidFill>
                <a:effectLst/>
                <a:uLnTx/>
                <a:uFillTx/>
                <a:ea typeface="+mn-ea"/>
                <a:cs typeface="Segoe UI" panose="020B0502040204020203" pitchFamily="34" charset="0"/>
              </a:rPr>
              <a:t>Generative AI</a:t>
            </a:r>
          </a:p>
        </p:txBody>
      </p:sp>
      <p:pic>
        <p:nvPicPr>
          <p:cNvPr id="39" name="Picture 38" descr="OpenAI">
            <a:extLst>
              <a:ext uri="{FF2B5EF4-FFF2-40B4-BE49-F238E27FC236}">
                <a16:creationId xmlns:a16="http://schemas.microsoft.com/office/drawing/2014/main" id="{952B6EA6-78D1-5F50-36A1-5F815B59A41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4221309" y="561975"/>
            <a:ext cx="1588374" cy="430376"/>
          </a:xfrm>
          <a:prstGeom prst="rect">
            <a:avLst/>
          </a:prstGeom>
        </p:spPr>
      </p:pic>
      <p:pic>
        <p:nvPicPr>
          <p:cNvPr id="40" name="Picture 39" descr="Microsoft ">
            <a:extLst>
              <a:ext uri="{FF2B5EF4-FFF2-40B4-BE49-F238E27FC236}">
                <a16:creationId xmlns:a16="http://schemas.microsoft.com/office/drawing/2014/main" id="{4D3D2DC7-018B-0B88-7BAE-DCA0AFD4F8BB}"/>
              </a:ext>
            </a:extLst>
          </p:cNvPr>
          <p:cNvPicPr>
            <a:picLocks noChangeAspect="1"/>
          </p:cNvPicPr>
          <p:nvPr/>
        </p:nvPicPr>
        <p:blipFill rotWithShape="1">
          <a:blip r:embed="rId5">
            <a:extLst>
              <a:ext uri="{28A0092B-C50C-407E-A947-70E740481C1C}">
                <a14:useLocalDpi xmlns:a14="http://schemas.microsoft.com/office/drawing/2010/main" val="0"/>
              </a:ext>
            </a:extLst>
          </a:blip>
          <a:srcRect l="13211" t="28077" r="13211" b="28077"/>
          <a:stretch/>
        </p:blipFill>
        <p:spPr>
          <a:xfrm>
            <a:off x="6374626" y="564013"/>
            <a:ext cx="1596065" cy="426300"/>
          </a:xfrm>
          <a:prstGeom prst="rect">
            <a:avLst/>
          </a:prstGeom>
        </p:spPr>
      </p:pic>
      <p:sp>
        <p:nvSpPr>
          <p:cNvPr id="41" name="Rectangle: Rounded Corners 40">
            <a:extLst>
              <a:ext uri="{FF2B5EF4-FFF2-40B4-BE49-F238E27FC236}">
                <a16:creationId xmlns:a16="http://schemas.microsoft.com/office/drawing/2014/main" id="{793FDBDF-3656-2F09-BC9C-308695CF81B3}"/>
              </a:ext>
            </a:extLst>
          </p:cNvPr>
          <p:cNvSpPr/>
          <p:nvPr/>
        </p:nvSpPr>
        <p:spPr bwMode="auto">
          <a:xfrm>
            <a:off x="882509" y="1872420"/>
            <a:ext cx="2177696" cy="494400"/>
          </a:xfrm>
          <a:prstGeom prst="roundRect">
            <a:avLst>
              <a:gd name="adj" fmla="val 7485"/>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12" name="Text Placeholder 4">
            <a:extLst>
              <a:ext uri="{FF2B5EF4-FFF2-40B4-BE49-F238E27FC236}">
                <a16:creationId xmlns:a16="http://schemas.microsoft.com/office/drawing/2014/main" id="{DED68C97-D17C-ECA1-0259-4CDFE2286B81}"/>
              </a:ext>
            </a:extLst>
          </p:cNvPr>
          <p:cNvSpPr txBox="1">
            <a:spLocks/>
          </p:cNvSpPr>
          <p:nvPr/>
        </p:nvSpPr>
        <p:spPr>
          <a:xfrm>
            <a:off x="651584" y="2590411"/>
            <a:ext cx="2623968" cy="180049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Write a tagline for an ice cream shop.</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We serve up smiles with every scoop!</a:t>
            </a:r>
            <a:endParaRPr kumimoji="0" lang="en-US" sz="12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42" name="Rectangle: Rounded Corners 41">
            <a:extLst>
              <a:ext uri="{FF2B5EF4-FFF2-40B4-BE49-F238E27FC236}">
                <a16:creationId xmlns:a16="http://schemas.microsoft.com/office/drawing/2014/main" id="{67B42C5C-F31B-8C9A-ED10-AA0102539A1B}"/>
              </a:ext>
            </a:extLst>
          </p:cNvPr>
          <p:cNvSpPr/>
          <p:nvPr/>
        </p:nvSpPr>
        <p:spPr bwMode="auto">
          <a:xfrm>
            <a:off x="3632271" y="1872420"/>
            <a:ext cx="2177696" cy="494400"/>
          </a:xfrm>
          <a:prstGeom prst="roundRect">
            <a:avLst>
              <a:gd name="adj" fmla="val 6173"/>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5" name="Text Placeholder 4">
            <a:extLst>
              <a:ext uri="{FF2B5EF4-FFF2-40B4-BE49-F238E27FC236}">
                <a16:creationId xmlns:a16="http://schemas.microsoft.com/office/drawing/2014/main" id="{DAB7E73E-779B-B613-855F-413343317D95}"/>
              </a:ext>
            </a:extLst>
          </p:cNvPr>
          <p:cNvSpPr txBox="1">
            <a:spLocks/>
          </p:cNvSpPr>
          <p:nvPr/>
        </p:nvSpPr>
        <p:spPr>
          <a:xfrm>
            <a:off x="3435618" y="2590411"/>
            <a:ext cx="2584244" cy="360098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Table customers, columns =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CustomerId</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LastName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Company, Address, City, State, Country, </a:t>
            </a:r>
            <a:r>
              <a:rPr kumimoji="0" lang="en-US" sz="12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PostalCode</a:t>
            </a: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query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highlight>
                <a:srgbClr val="00FF00"/>
              </a:highlight>
              <a:uLnTx/>
              <a:uFillTx/>
              <a:latin typeface="Roboto Mono" panose="020B0604020202020204" pitchFamily="49"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SELECT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FROM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WHERE State = 'TX' AND FirstName = 'Jane'</a:t>
            </a:r>
            <a:endParaRPr kumimoji="0" lang="en-US" sz="12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43" name="Rectangle: Rounded Corners 42">
            <a:extLst>
              <a:ext uri="{FF2B5EF4-FFF2-40B4-BE49-F238E27FC236}">
                <a16:creationId xmlns:a16="http://schemas.microsoft.com/office/drawing/2014/main" id="{DB2CAAB2-666D-A588-646B-3987D7EA2FFD}"/>
              </a:ext>
            </a:extLst>
          </p:cNvPr>
          <p:cNvSpPr/>
          <p:nvPr/>
        </p:nvSpPr>
        <p:spPr bwMode="auto">
          <a:xfrm>
            <a:off x="6382033" y="1872420"/>
            <a:ext cx="2177696" cy="494400"/>
          </a:xfrm>
          <a:prstGeom prst="roundRect">
            <a:avLst>
              <a:gd name="adj" fmla="val 7485"/>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DALL·E</a:t>
            </a:r>
            <a:endParaRPr kumimoji="0" lang="en-US" sz="1100" b="0" i="1"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sp>
        <p:nvSpPr>
          <p:cNvPr id="21" name="TextBox 20">
            <a:extLst>
              <a:ext uri="{FF2B5EF4-FFF2-40B4-BE49-F238E27FC236}">
                <a16:creationId xmlns:a16="http://schemas.microsoft.com/office/drawing/2014/main" id="{DD36D1E7-490D-EABC-0121-369630C182D4}"/>
              </a:ext>
            </a:extLst>
          </p:cNvPr>
          <p:cNvSpPr txBox="1"/>
          <p:nvPr/>
        </p:nvSpPr>
        <p:spPr>
          <a:xfrm>
            <a:off x="6178759" y="2590411"/>
            <a:ext cx="2584242" cy="600164"/>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 white Siamese cat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a:t>
            </a:r>
          </a:p>
        </p:txBody>
      </p:sp>
      <p:pic>
        <p:nvPicPr>
          <p:cNvPr id="22" name="Picture 21" descr="A cat with blue eyes">
            <a:extLst>
              <a:ext uri="{FF2B5EF4-FFF2-40B4-BE49-F238E27FC236}">
                <a16:creationId xmlns:a16="http://schemas.microsoft.com/office/drawing/2014/main" id="{C37D7589-2723-D10F-2448-B8043ACBEA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3862" y="3430050"/>
            <a:ext cx="2254038" cy="2254036"/>
          </a:xfrm>
          <a:prstGeom prst="rect">
            <a:avLst/>
          </a:prstGeom>
        </p:spPr>
      </p:pic>
      <p:sp>
        <p:nvSpPr>
          <p:cNvPr id="44" name="Rectangle: Rounded Corners 43">
            <a:extLst>
              <a:ext uri="{FF2B5EF4-FFF2-40B4-BE49-F238E27FC236}">
                <a16:creationId xmlns:a16="http://schemas.microsoft.com/office/drawing/2014/main" id="{0D3CD7FE-5FEE-E384-69D4-90CBD70AA269}"/>
              </a:ext>
            </a:extLst>
          </p:cNvPr>
          <p:cNvSpPr/>
          <p:nvPr/>
        </p:nvSpPr>
        <p:spPr bwMode="auto">
          <a:xfrm>
            <a:off x="9131795" y="1872420"/>
            <a:ext cx="2177696" cy="494400"/>
          </a:xfrm>
          <a:prstGeom prst="roundRect">
            <a:avLst>
              <a:gd name="adj" fmla="val 7485"/>
            </a:avLst>
          </a:prstGeom>
          <a:solidFill>
            <a:srgbClr val="008575"/>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50" normalizeH="0" baseline="0" noProof="0" err="1">
                <a:ln w="3175">
                  <a:noFill/>
                </a:ln>
                <a:solidFill>
                  <a:prstClr val="white"/>
                </a:solidFill>
                <a:effectLst/>
                <a:uLnTx/>
                <a:uFillTx/>
                <a:latin typeface="Segoe UI Semibold"/>
                <a:ea typeface="+mn-ea"/>
                <a:cs typeface="Segoe UI" pitchFamily="34" charset="0"/>
              </a:rPr>
              <a:t>ChatGPT</a:t>
            </a:r>
            <a:r>
              <a:rPr kumimoji="0" lang="en-US" sz="2000" b="0" i="0" u="none" strike="noStrike" kern="0" cap="none" spc="-50" normalizeH="0" baseline="0" noProof="0">
                <a:ln w="3175">
                  <a:noFill/>
                </a:ln>
                <a:solidFill>
                  <a:prstClr val="white"/>
                </a:solidFill>
                <a:effectLst/>
                <a:uLnTx/>
                <a:uFillTx/>
                <a:latin typeface="Segoe UI Semibold"/>
                <a:ea typeface="+mn-ea"/>
                <a:cs typeface="Segoe UI" pitchFamily="34" charset="0"/>
              </a:rPr>
              <a:t> </a:t>
            </a:r>
            <a:r>
              <a:rPr lang="en-US" sz="1200" kern="0" spc="-50">
                <a:ln w="3175">
                  <a:noFill/>
                </a:ln>
                <a:solidFill>
                  <a:prstClr val="white"/>
                </a:solidFill>
                <a:latin typeface="Segoe UI Semibold"/>
                <a:cs typeface="Segoe UI" pitchFamily="34" charset="0"/>
              </a:rPr>
              <a:t>(GPT-Turbo)</a:t>
            </a:r>
            <a:endParaRPr kumimoji="0" lang="en-US" sz="1400" b="0" i="1" u="none" strike="noStrike" kern="0" cap="none" spc="-50" normalizeH="0" baseline="0" noProof="0">
              <a:ln w="3175">
                <a:noFill/>
              </a:ln>
              <a:solidFill>
                <a:prstClr val="white"/>
              </a:solidFill>
              <a:effectLst/>
              <a:uLnTx/>
              <a:uFillTx/>
              <a:latin typeface="Segoe UI Semibold"/>
              <a:ea typeface="+mn-ea"/>
              <a:cs typeface="Segoe UI" pitchFamily="34" charset="0"/>
            </a:endParaRPr>
          </a:p>
        </p:txBody>
      </p:sp>
      <p:sp>
        <p:nvSpPr>
          <p:cNvPr id="31" name="Speech Bubble: Rectangle with Corners Rounded 30">
            <a:extLst>
              <a:ext uri="{FF2B5EF4-FFF2-40B4-BE49-F238E27FC236}">
                <a16:creationId xmlns:a16="http://schemas.microsoft.com/office/drawing/2014/main" id="{E0E49409-4EAD-E58B-3C69-8D013CECE235}"/>
              </a:ext>
            </a:extLst>
          </p:cNvPr>
          <p:cNvSpPr/>
          <p:nvPr/>
        </p:nvSpPr>
        <p:spPr bwMode="auto">
          <a:xfrm>
            <a:off x="9423164" y="2590411"/>
            <a:ext cx="2194560" cy="369332"/>
          </a:xfrm>
          <a:prstGeom prst="wedgeRoundRectCallout">
            <a:avLst>
              <a:gd name="adj1" fmla="val 33311"/>
              <a:gd name="adj2" fmla="val 75550"/>
              <a:gd name="adj3" fmla="val 16667"/>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r" defTabSz="932472" fontAlgn="base">
              <a:spcBef>
                <a:spcPct val="0"/>
              </a:spcBef>
              <a:spcAft>
                <a:spcPct val="0"/>
              </a:spcAft>
            </a:pPr>
            <a:r>
              <a:rPr kumimoji="0" lang="en-US" sz="700" b="0" i="0" u="none" strike="noStrike" kern="1200" cap="none" spc="0" normalizeH="0" baseline="0" noProof="0">
                <a:ln>
                  <a:noFill/>
                </a:ln>
                <a:solidFill>
                  <a:schemeClr val="bg1"/>
                </a:solidFill>
                <a:effectLst/>
                <a:uLnTx/>
                <a:uFillTx/>
                <a:latin typeface="Roboto Mono" panose="020B0604020202020204" pitchFamily="49" charset="0"/>
                <a:ea typeface="+mn-ea"/>
                <a:cs typeface="Segoe UI" panose="020B0502040204020203" pitchFamily="34" charset="0"/>
              </a:rPr>
              <a:t>What is the fastest animal on land?</a:t>
            </a:r>
          </a:p>
        </p:txBody>
      </p:sp>
      <p:sp>
        <p:nvSpPr>
          <p:cNvPr id="32" name="Speech Bubble: Rectangle with Corners Rounded 31">
            <a:extLst>
              <a:ext uri="{FF2B5EF4-FFF2-40B4-BE49-F238E27FC236}">
                <a16:creationId xmlns:a16="http://schemas.microsoft.com/office/drawing/2014/main" id="{3F994D4A-2C11-0E68-9356-6F993CE35303}"/>
              </a:ext>
            </a:extLst>
          </p:cNvPr>
          <p:cNvSpPr/>
          <p:nvPr/>
        </p:nvSpPr>
        <p:spPr bwMode="auto">
          <a:xfrm>
            <a:off x="9026604" y="3131702"/>
            <a:ext cx="2194560" cy="677917"/>
          </a:xfrm>
          <a:prstGeom prst="wedgeRoundRectCallout">
            <a:avLst>
              <a:gd name="adj1" fmla="val -33291"/>
              <a:gd name="adj2" fmla="val 62841"/>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700" b="0" i="0" u="none" strike="noStrike" kern="1200" cap="none" spc="0" normalizeH="0" baseline="0" noProof="0">
                <a:ln>
                  <a:noFill/>
                </a:ln>
                <a:solidFill>
                  <a:schemeClr val="bg1"/>
                </a:solidFill>
                <a:effectLst/>
                <a:uLnTx/>
                <a:uFillTx/>
                <a:latin typeface="Roboto Mono" panose="00000009000000000000" pitchFamily="49" charset="0"/>
                <a:ea typeface="Roboto Mono" panose="00000009000000000000" pitchFamily="49" charset="0"/>
                <a:cs typeface="Segoe UI" panose="020B0502040204020203" pitchFamily="34" charset="0"/>
              </a:rPr>
              <a:t>the </a:t>
            </a:r>
            <a:r>
              <a:rPr lang="en-US" sz="700" b="0" i="0">
                <a:solidFill>
                  <a:schemeClr val="bg1"/>
                </a:solidFill>
                <a:effectLst/>
                <a:latin typeface="Roboto Mono" panose="00000009000000000000" pitchFamily="49" charset="0"/>
                <a:ea typeface="Roboto Mono" panose="00000009000000000000" pitchFamily="49" charset="0"/>
              </a:rPr>
              <a:t>cheetah (Acinonyx </a:t>
            </a:r>
            <a:r>
              <a:rPr lang="en-US" sz="700">
                <a:solidFill>
                  <a:schemeClr val="bg1"/>
                </a:solidFill>
                <a:latin typeface="Roboto Mono" panose="00000009000000000000" pitchFamily="49" charset="0"/>
                <a:ea typeface="Roboto Mono" panose="00000009000000000000" pitchFamily="49" charset="0"/>
                <a:cs typeface="Segoe UI" panose="020B0502040204020203" pitchFamily="34" charset="0"/>
              </a:rPr>
              <a:t>jubatus), which can reach speeds of up to 60 miles (97 kilometers) per hour.</a:t>
            </a:r>
          </a:p>
        </p:txBody>
      </p:sp>
      <p:sp>
        <p:nvSpPr>
          <p:cNvPr id="33" name="Speech Bubble: Rectangle with Corners Rounded 32">
            <a:extLst>
              <a:ext uri="{FF2B5EF4-FFF2-40B4-BE49-F238E27FC236}">
                <a16:creationId xmlns:a16="http://schemas.microsoft.com/office/drawing/2014/main" id="{606A7CFE-25CC-3B89-D9A5-8F351E6FFB2A}"/>
              </a:ext>
            </a:extLst>
          </p:cNvPr>
          <p:cNvSpPr/>
          <p:nvPr/>
        </p:nvSpPr>
        <p:spPr bwMode="auto">
          <a:xfrm>
            <a:off x="9423164" y="3981578"/>
            <a:ext cx="2194560" cy="369332"/>
          </a:xfrm>
          <a:prstGeom prst="wedgeRoundRectCallout">
            <a:avLst>
              <a:gd name="adj1" fmla="val 33311"/>
              <a:gd name="adj2" fmla="val 78774"/>
              <a:gd name="adj3" fmla="val 16667"/>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800" b="0" i="0" u="none" strike="noStrike" kern="1200" cap="none" spc="0" normalizeH="0" baseline="0" noProof="0">
                <a:ln>
                  <a:noFill/>
                </a:ln>
                <a:solidFill>
                  <a:schemeClr val="bg1"/>
                </a:solidFill>
                <a:effectLst/>
                <a:uLnTx/>
                <a:uFillTx/>
                <a:latin typeface="Roboto Mono" panose="00000009000000000000" pitchFamily="49" charset="0"/>
                <a:ea typeface="Roboto Mono" panose="00000009000000000000" pitchFamily="49" charset="0"/>
              </a:rPr>
              <a:t>What makes them so fast?</a:t>
            </a:r>
            <a:endParaRPr lang="en-US" sz="800">
              <a:solidFill>
                <a:schemeClr val="bg1"/>
              </a:solidFill>
              <a:latin typeface="Roboto Mono" panose="00000009000000000000" pitchFamily="49" charset="0"/>
              <a:ea typeface="Roboto Mono" panose="00000009000000000000" pitchFamily="49" charset="0"/>
            </a:endParaRPr>
          </a:p>
        </p:txBody>
      </p:sp>
      <p:sp>
        <p:nvSpPr>
          <p:cNvPr id="34" name="Speech Bubble: Rectangle with Corners Rounded 33">
            <a:extLst>
              <a:ext uri="{FF2B5EF4-FFF2-40B4-BE49-F238E27FC236}">
                <a16:creationId xmlns:a16="http://schemas.microsoft.com/office/drawing/2014/main" id="{8FE355F8-C909-5DB5-3DB9-8EB77C0488A2}"/>
              </a:ext>
            </a:extLst>
          </p:cNvPr>
          <p:cNvSpPr/>
          <p:nvPr/>
        </p:nvSpPr>
        <p:spPr bwMode="auto">
          <a:xfrm>
            <a:off x="9026604" y="4522869"/>
            <a:ext cx="2194560" cy="1244515"/>
          </a:xfrm>
          <a:prstGeom prst="wedgeRoundRectCallout">
            <a:avLst>
              <a:gd name="adj1" fmla="val -33219"/>
              <a:gd name="adj2" fmla="val 57609"/>
              <a:gd name="adj3" fmla="val 16667"/>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700">
                <a:solidFill>
                  <a:schemeClr val="bg1"/>
                </a:solidFill>
                <a:latin typeface="Roboto Mono" panose="00000009000000000000" pitchFamily="49" charset="0"/>
                <a:ea typeface="Roboto Mono" panose="00000009000000000000" pitchFamily="49" charset="0"/>
                <a:cs typeface="Segoe UI" panose="020B0502040204020203" pitchFamily="34" charset="0"/>
              </a:rPr>
              <a:t>Cheetahs are built for speed and have several adaptations that make them the fastest land animal: lean body, long legs, flexible spine, large nostrils and claws that don’t retract.</a:t>
            </a:r>
          </a:p>
        </p:txBody>
      </p:sp>
      <p:grpSp>
        <p:nvGrpSpPr>
          <p:cNvPr id="52" name="Group 51">
            <a:extLst>
              <a:ext uri="{FF2B5EF4-FFF2-40B4-BE49-F238E27FC236}">
                <a16:creationId xmlns:a16="http://schemas.microsoft.com/office/drawing/2014/main" id="{09CE3F37-61D1-BF8D-C144-099FFAE87FE1}"/>
              </a:ext>
              <a:ext uri="{C183D7F6-B498-43B3-948B-1728B52AA6E4}">
                <adec:decorative xmlns:adec="http://schemas.microsoft.com/office/drawing/2017/decorative" val="1"/>
              </a:ext>
            </a:extLst>
          </p:cNvPr>
          <p:cNvGrpSpPr/>
          <p:nvPr/>
        </p:nvGrpSpPr>
        <p:grpSpPr>
          <a:xfrm>
            <a:off x="9026604" y="5939341"/>
            <a:ext cx="2591120" cy="307497"/>
            <a:chOff x="9026604" y="5939341"/>
            <a:chExt cx="2591120" cy="307497"/>
          </a:xfrm>
        </p:grpSpPr>
        <p:sp>
          <p:nvSpPr>
            <p:cNvPr id="35" name="Rectangle: Rounded Corners 34">
              <a:extLst>
                <a:ext uri="{FF2B5EF4-FFF2-40B4-BE49-F238E27FC236}">
                  <a16:creationId xmlns:a16="http://schemas.microsoft.com/office/drawing/2014/main" id="{0CAD23D8-7B1E-19EB-FC56-B7B84872FD28}"/>
                </a:ext>
              </a:extLst>
            </p:cNvPr>
            <p:cNvSpPr/>
            <p:nvPr/>
          </p:nvSpPr>
          <p:spPr bwMode="auto">
            <a:xfrm>
              <a:off x="9026604" y="5939341"/>
              <a:ext cx="2591120" cy="307497"/>
            </a:xfrm>
            <a:prstGeom prst="round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6" name="Graphic 35" descr="Send outline">
              <a:extLst>
                <a:ext uri="{FF2B5EF4-FFF2-40B4-BE49-F238E27FC236}">
                  <a16:creationId xmlns:a16="http://schemas.microsoft.com/office/drawing/2014/main" id="{1F83B6CD-C78F-9E61-1700-B6B1288C0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342594" y="5978789"/>
              <a:ext cx="228600" cy="228600"/>
            </a:xfrm>
            <a:prstGeom prst="rect">
              <a:avLst/>
            </a:prstGeom>
          </p:spPr>
        </p:pic>
      </p:grpSp>
      <p:sp>
        <p:nvSpPr>
          <p:cNvPr id="2" name="Cross 1">
            <a:extLst>
              <a:ext uri="{FF2B5EF4-FFF2-40B4-BE49-F238E27FC236}">
                <a16:creationId xmlns:a16="http://schemas.microsoft.com/office/drawing/2014/main" id="{579F4E47-CADB-031A-3647-BB9A0602FB1A}"/>
              </a:ext>
              <a:ext uri="{C183D7F6-B498-43B3-948B-1728B52AA6E4}">
                <adec:decorative xmlns:adec="http://schemas.microsoft.com/office/drawing/2017/decorative" val="1"/>
              </a:ext>
            </a:extLst>
          </p:cNvPr>
          <p:cNvSpPr/>
          <p:nvPr/>
        </p:nvSpPr>
        <p:spPr bwMode="auto">
          <a:xfrm>
            <a:off x="5950742" y="653801"/>
            <a:ext cx="290516" cy="283342"/>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40150585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650">
        <p159:morph option="byObject"/>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A89515D1-1E3B-48B9-934A-A24B2306B5DB}"/>
              </a:ext>
            </a:extLst>
          </p:cNvPr>
          <p:cNvSpPr txBox="1">
            <a:spLocks noGrp="1"/>
          </p:cNvSpPr>
          <p:nvPr>
            <p:ph type="title"/>
          </p:nvPr>
        </p:nvSpPr>
        <p:spPr>
          <a:xfrm>
            <a:off x="0" y="379129"/>
            <a:ext cx="12192000" cy="66546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1" i="0" u="none" strike="noStrike" kern="1200" cap="none" spc="-50" normalizeH="0" baseline="0" noProof="0">
                <a:ln w="3175">
                  <a:noFill/>
                </a:ln>
                <a:gradFill>
                  <a:gsLst>
                    <a:gs pos="1250">
                      <a:schemeClr val="tx1"/>
                    </a:gs>
                    <a:gs pos="100000">
                      <a:schemeClr val="tx1"/>
                    </a:gs>
                  </a:gsLst>
                  <a:lin ang="5400000" scaled="0"/>
                </a:gradFill>
                <a:effectLst/>
                <a:uLnTx/>
                <a:uFillTx/>
                <a:latin typeface="+mj-lt"/>
                <a:ea typeface="+mn-ea"/>
                <a:cs typeface="Segoe UI"/>
              </a:rPr>
              <a:t>Meet the team</a:t>
            </a:r>
          </a:p>
        </p:txBody>
      </p:sp>
      <p:sp>
        <p:nvSpPr>
          <p:cNvPr id="6" name="Content Placeholder 5">
            <a:extLst>
              <a:ext uri="{FF2B5EF4-FFF2-40B4-BE49-F238E27FC236}">
                <a16:creationId xmlns:a16="http://schemas.microsoft.com/office/drawing/2014/main" id="{053AEE1B-2F49-D1F1-B7BD-8FC2B77F3736}"/>
              </a:ext>
            </a:extLst>
          </p:cNvPr>
          <p:cNvSpPr>
            <a:spLocks noGrp="1"/>
          </p:cNvSpPr>
          <p:nvPr>
            <p:ph idx="1"/>
          </p:nvPr>
        </p:nvSpPr>
        <p:spPr>
          <a:xfrm>
            <a:off x="6520274" y="1853847"/>
            <a:ext cx="3392557" cy="4351338"/>
          </a:xfrm>
        </p:spPr>
        <p:txBody>
          <a:bodyPr vert="horz" lIns="91440" tIns="45720" rIns="91440" bIns="45720" rtlCol="0" anchor="t">
            <a:normAutofit lnSpcReduction="10000"/>
          </a:bodyPr>
          <a:lstStyle/>
          <a:p>
            <a:r>
              <a:rPr lang="en-US">
                <a:cs typeface="Calibri"/>
              </a:rPr>
              <a:t>Sponsors:</a:t>
            </a:r>
          </a:p>
          <a:p>
            <a:pPr lvl="1"/>
            <a:r>
              <a:rPr lang="en-US" err="1">
                <a:cs typeface="Calibri"/>
              </a:rPr>
              <a:t>Joyjeet</a:t>
            </a:r>
            <a:r>
              <a:rPr lang="en-US">
                <a:cs typeface="Calibri"/>
              </a:rPr>
              <a:t> Majumdar</a:t>
            </a:r>
          </a:p>
          <a:p>
            <a:pPr lvl="1"/>
            <a:r>
              <a:rPr lang="en-US">
                <a:cs typeface="Calibri"/>
              </a:rPr>
              <a:t>Viral Shah</a:t>
            </a:r>
          </a:p>
          <a:p>
            <a:pPr marL="457200" lvl="1" indent="0">
              <a:buNone/>
            </a:pPr>
            <a:endParaRPr lang="en-US">
              <a:cs typeface="Calibri"/>
            </a:endParaRPr>
          </a:p>
          <a:p>
            <a:r>
              <a:rPr lang="en-US">
                <a:cs typeface="Calibri"/>
              </a:rPr>
              <a:t>Technical Team</a:t>
            </a:r>
          </a:p>
          <a:p>
            <a:pPr lvl="1"/>
            <a:r>
              <a:rPr lang="en-US">
                <a:ea typeface="+mn-lt"/>
                <a:cs typeface="+mn-lt"/>
              </a:rPr>
              <a:t>Brandon Cowen</a:t>
            </a:r>
          </a:p>
          <a:p>
            <a:pPr lvl="1"/>
            <a:r>
              <a:rPr lang="en-US">
                <a:ea typeface="+mn-lt"/>
                <a:cs typeface="+mn-lt"/>
              </a:rPr>
              <a:t>Mark </a:t>
            </a:r>
            <a:r>
              <a:rPr lang="en-US" err="1">
                <a:ea typeface="+mn-lt"/>
                <a:cs typeface="+mn-lt"/>
              </a:rPr>
              <a:t>Remmey</a:t>
            </a:r>
            <a:endParaRPr lang="en-US">
              <a:ea typeface="+mn-lt"/>
              <a:cs typeface="+mn-lt"/>
            </a:endParaRPr>
          </a:p>
          <a:p>
            <a:pPr lvl="1"/>
            <a:r>
              <a:rPr lang="en-US">
                <a:ea typeface="+mn-lt"/>
                <a:cs typeface="+mn-lt"/>
              </a:rPr>
              <a:t>Chu </a:t>
            </a:r>
            <a:r>
              <a:rPr lang="en-US" err="1">
                <a:ea typeface="+mn-lt"/>
                <a:cs typeface="+mn-lt"/>
              </a:rPr>
              <a:t>Lahlou</a:t>
            </a:r>
            <a:endParaRPr lang="en-US">
              <a:ea typeface="+mn-lt"/>
              <a:cs typeface="+mn-lt"/>
            </a:endParaRPr>
          </a:p>
          <a:p>
            <a:pPr lvl="1"/>
            <a:r>
              <a:rPr lang="en-US">
                <a:ea typeface="+mn-lt"/>
                <a:cs typeface="+mn-lt"/>
              </a:rPr>
              <a:t>Mahi Sundararajan</a:t>
            </a:r>
          </a:p>
          <a:p>
            <a:pPr lvl="1"/>
            <a:r>
              <a:rPr lang="en-US">
                <a:ea typeface="+mn-lt"/>
                <a:cs typeface="+mn-lt"/>
              </a:rPr>
              <a:t>James Hoff</a:t>
            </a:r>
          </a:p>
          <a:p>
            <a:pPr lvl="1"/>
            <a:r>
              <a:rPr lang="en-US">
                <a:ea typeface="+mn-lt"/>
                <a:cs typeface="+mn-lt"/>
              </a:rPr>
              <a:t>Brandon Cowen</a:t>
            </a:r>
            <a:endParaRPr lang="en-US">
              <a:cs typeface="Calibri"/>
            </a:endParaRPr>
          </a:p>
          <a:p>
            <a:endParaRPr lang="en-US">
              <a:cs typeface="Calibri"/>
            </a:endParaRPr>
          </a:p>
        </p:txBody>
      </p:sp>
      <p:sp>
        <p:nvSpPr>
          <p:cNvPr id="7" name="TextBox 6">
            <a:extLst>
              <a:ext uri="{FF2B5EF4-FFF2-40B4-BE49-F238E27FC236}">
                <a16:creationId xmlns:a16="http://schemas.microsoft.com/office/drawing/2014/main" id="{EB3DC5E9-DE2C-43F2-9087-90126DB4BBC4}"/>
              </a:ext>
              <a:ext uri="{C183D7F6-B498-43B3-948B-1728B52AA6E4}">
                <adec:decorative xmlns:adec="http://schemas.microsoft.com/office/drawing/2017/decorative" val="1"/>
              </a:ext>
            </a:extLst>
          </p:cNvPr>
          <p:cNvSpPr txBox="1"/>
          <p:nvPr/>
        </p:nvSpPr>
        <p:spPr>
          <a:xfrm>
            <a:off x="10074349" y="4417828"/>
            <a:ext cx="1424763" cy="627321"/>
          </a:xfrm>
          <a:prstGeom prst="rect">
            <a:avLst/>
          </a:prstGeom>
          <a:noFill/>
        </p:spPr>
        <p:txBody>
          <a:bodyPr wrap="squar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3" name="Content Placeholder 5">
            <a:extLst>
              <a:ext uri="{FF2B5EF4-FFF2-40B4-BE49-F238E27FC236}">
                <a16:creationId xmlns:a16="http://schemas.microsoft.com/office/drawing/2014/main" id="{A200D75E-C0B3-49F5-1443-2152DA240F23}"/>
              </a:ext>
            </a:extLst>
          </p:cNvPr>
          <p:cNvSpPr txBox="1">
            <a:spLocks/>
          </p:cNvSpPr>
          <p:nvPr/>
        </p:nvSpPr>
        <p:spPr>
          <a:xfrm>
            <a:off x="990600" y="1978025"/>
            <a:ext cx="3392557"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cs typeface="Calibri"/>
              </a:rPr>
              <a:t>Workshop Leads</a:t>
            </a:r>
            <a:endParaRPr lang="en-US"/>
          </a:p>
          <a:p>
            <a:pPr lvl="1"/>
            <a:r>
              <a:rPr lang="en-US"/>
              <a:t>Kaushik Bardhan</a:t>
            </a:r>
            <a:endParaRPr lang="en-US">
              <a:cs typeface="Calibri"/>
            </a:endParaRPr>
          </a:p>
          <a:p>
            <a:pPr lvl="1"/>
            <a:r>
              <a:rPr lang="en-US">
                <a:cs typeface="Calibri"/>
              </a:rPr>
              <a:t>Safdar Zaman</a:t>
            </a:r>
          </a:p>
          <a:p>
            <a:pPr lvl="1"/>
            <a:r>
              <a:rPr lang="en-US">
                <a:cs typeface="Calibri"/>
              </a:rPr>
              <a:t>Vijay Patil</a:t>
            </a:r>
          </a:p>
          <a:p>
            <a:pPr marL="457200" lvl="1" indent="0">
              <a:buNone/>
            </a:pPr>
            <a:endParaRPr lang="en-US">
              <a:cs typeface="Calibri"/>
            </a:endParaRPr>
          </a:p>
          <a:p>
            <a:r>
              <a:rPr lang="en-US">
                <a:cs typeface="Calibri"/>
              </a:rPr>
              <a:t>Proctors:</a:t>
            </a:r>
          </a:p>
          <a:p>
            <a:pPr lvl="1"/>
            <a:r>
              <a:rPr lang="en-US" err="1">
                <a:cs typeface="Calibri"/>
              </a:rPr>
              <a:t>Meenal</a:t>
            </a:r>
            <a:r>
              <a:rPr lang="en-US">
                <a:cs typeface="Calibri"/>
              </a:rPr>
              <a:t> Gupta</a:t>
            </a:r>
          </a:p>
          <a:p>
            <a:pPr lvl="1"/>
            <a:r>
              <a:rPr lang="en-US">
                <a:cs typeface="Calibri"/>
              </a:rPr>
              <a:t>Shivani Aggarwal</a:t>
            </a:r>
          </a:p>
          <a:p>
            <a:endParaRPr lang="en-US">
              <a:cs typeface="Calibri"/>
            </a:endParaRPr>
          </a:p>
        </p:txBody>
      </p:sp>
    </p:spTree>
    <p:extLst>
      <p:ext uri="{BB962C8B-B14F-4D97-AF65-F5344CB8AC3E}">
        <p14:creationId xmlns:p14="http://schemas.microsoft.com/office/powerpoint/2010/main" val="37366845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7" name="Title 93">
            <a:extLst>
              <a:ext uri="{FF2B5EF4-FFF2-40B4-BE49-F238E27FC236}">
                <a16:creationId xmlns:a16="http://schemas.microsoft.com/office/drawing/2014/main" id="{4685C948-06A7-4610-9EA8-9FC0880AEB68}"/>
              </a:ext>
            </a:extLst>
          </p:cNvPr>
          <p:cNvSpPr txBox="1">
            <a:spLocks/>
          </p:cNvSpPr>
          <p:nvPr/>
        </p:nvSpPr>
        <p:spPr>
          <a:xfrm>
            <a:off x="1" y="545142"/>
            <a:ext cx="12183956"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 Azure </a:t>
            </a:r>
            <a:r>
              <a:rPr kumimoji="0" lang="en-US" sz="3200" b="0" i="0" u="none" strike="noStrike" kern="1200" cap="none" spc="-50" normalizeH="0" baseline="0" noProof="0" err="1">
                <a:ln w="3175">
                  <a:noFill/>
                </a:ln>
                <a:solidFill>
                  <a:prstClr val="white"/>
                </a:solidFill>
                <a:effectLst/>
                <a:uLnTx/>
                <a:uFillTx/>
                <a:latin typeface="Segoe UI Semibold"/>
                <a:ea typeface="+mn-ea"/>
                <a:cs typeface="Segoe UI" pitchFamily="34" charset="0"/>
              </a:rPr>
              <a:t>OpenAI</a:t>
            </a: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 | Top 4 Capabilities &amp; Use Cases</a:t>
            </a:r>
          </a:p>
        </p:txBody>
      </p:sp>
      <p:cxnSp>
        <p:nvCxnSpPr>
          <p:cNvPr id="8" name="Straight Connector 7">
            <a:extLst>
              <a:ext uri="{FF2B5EF4-FFF2-40B4-BE49-F238E27FC236}">
                <a16:creationId xmlns:a16="http://schemas.microsoft.com/office/drawing/2014/main" id="{B961B4D9-9262-49CF-8C02-36BED03D646F}"/>
              </a:ext>
              <a:ext uri="{C183D7F6-B498-43B3-948B-1728B52AA6E4}">
                <adec:decorative xmlns:adec="http://schemas.microsoft.com/office/drawing/2017/decorative" val="1"/>
              </a:ext>
            </a:extLst>
          </p:cNvPr>
          <p:cNvCxnSpPr>
            <a:cxnSpLocks/>
          </p:cNvCxnSpPr>
          <p:nvPr/>
        </p:nvCxnSpPr>
        <p:spPr>
          <a:xfrm>
            <a:off x="417862" y="595695"/>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grpSp>
        <p:nvGrpSpPr>
          <p:cNvPr id="137" name="Group 136" descr="Content Generation">
            <a:extLst>
              <a:ext uri="{FF2B5EF4-FFF2-40B4-BE49-F238E27FC236}">
                <a16:creationId xmlns:a16="http://schemas.microsoft.com/office/drawing/2014/main" id="{830FD4CA-64B7-8C2B-4001-D0B460A07273}"/>
              </a:ext>
            </a:extLst>
          </p:cNvPr>
          <p:cNvGrpSpPr/>
          <p:nvPr/>
        </p:nvGrpSpPr>
        <p:grpSpPr>
          <a:xfrm>
            <a:off x="585354" y="1424327"/>
            <a:ext cx="1824026" cy="482714"/>
            <a:chOff x="585354" y="1410467"/>
            <a:chExt cx="1824026" cy="482714"/>
          </a:xfrm>
        </p:grpSpPr>
        <p:sp>
          <p:nvSpPr>
            <p:cNvPr id="2" name="TextBox 1">
              <a:extLst>
                <a:ext uri="{FF2B5EF4-FFF2-40B4-BE49-F238E27FC236}">
                  <a16:creationId xmlns:a16="http://schemas.microsoft.com/office/drawing/2014/main" id="{54F9EBE8-22F2-46CE-F61F-A52FBC9F1B77}"/>
                </a:ext>
              </a:extLst>
            </p:cNvPr>
            <p:cNvSpPr txBox="1"/>
            <p:nvPr/>
          </p:nvSpPr>
          <p:spPr>
            <a:xfrm>
              <a:off x="1276928" y="1410467"/>
              <a:ext cx="1132452"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lang="en-US" sz="1600" kern="0">
                  <a:gradFill>
                    <a:gsLst>
                      <a:gs pos="18939">
                        <a:srgbClr val="FFFFFF"/>
                      </a:gs>
                      <a:gs pos="43000">
                        <a:srgbClr val="FFFFFF"/>
                      </a:gs>
                    </a:gsLst>
                    <a:lin ang="18900000" scaled="0"/>
                  </a:gradFill>
                  <a:latin typeface="Segoe UI Semibold"/>
                  <a:cs typeface="Segoe UI" panose="020B0502040204020203" pitchFamily="34" charset="0"/>
                </a:rPr>
                <a:t>Content Generation</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endParaRPr>
            </a:p>
          </p:txBody>
        </p:sp>
        <p:sp>
          <p:nvSpPr>
            <p:cNvPr id="3" name="Graphic 22">
              <a:extLst>
                <a:ext uri="{FF2B5EF4-FFF2-40B4-BE49-F238E27FC236}">
                  <a16:creationId xmlns:a16="http://schemas.microsoft.com/office/drawing/2014/main" id="{2A4144F3-DA8B-21C9-1A24-9399EA3A221F}"/>
                </a:ext>
              </a:extLst>
            </p:cNvPr>
            <p:cNvSpPr/>
            <p:nvPr/>
          </p:nvSpPr>
          <p:spPr>
            <a:xfrm>
              <a:off x="585354" y="1471535"/>
              <a:ext cx="408884" cy="421646"/>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grpSp>
        <p:nvGrpSpPr>
          <p:cNvPr id="59" name="Group 58" descr="Summarization">
            <a:extLst>
              <a:ext uri="{FF2B5EF4-FFF2-40B4-BE49-F238E27FC236}">
                <a16:creationId xmlns:a16="http://schemas.microsoft.com/office/drawing/2014/main" id="{00A6BDA9-F413-A0AE-2D5F-9E706A14C879}"/>
              </a:ext>
            </a:extLst>
          </p:cNvPr>
          <p:cNvGrpSpPr/>
          <p:nvPr/>
        </p:nvGrpSpPr>
        <p:grpSpPr>
          <a:xfrm>
            <a:off x="3492173" y="1456975"/>
            <a:ext cx="2116315" cy="417419"/>
            <a:chOff x="4224675" y="1360715"/>
            <a:chExt cx="2116315" cy="417419"/>
          </a:xfrm>
        </p:grpSpPr>
        <p:sp>
          <p:nvSpPr>
            <p:cNvPr id="42" name="TextBox 41">
              <a:extLst>
                <a:ext uri="{FF2B5EF4-FFF2-40B4-BE49-F238E27FC236}">
                  <a16:creationId xmlns:a16="http://schemas.microsoft.com/office/drawing/2014/main" id="{EE3C946A-F25A-916A-6FF0-0F48C21B3822}"/>
                </a:ext>
              </a:extLst>
            </p:cNvPr>
            <p:cNvSpPr txBox="1"/>
            <p:nvPr/>
          </p:nvSpPr>
          <p:spPr>
            <a:xfrm>
              <a:off x="4737259" y="1415399"/>
              <a:ext cx="1603731"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Summarization</a:t>
              </a:r>
            </a:p>
          </p:txBody>
        </p:sp>
        <p:sp>
          <p:nvSpPr>
            <p:cNvPr id="48" name="Graphic 98">
              <a:extLst>
                <a:ext uri="{FF2B5EF4-FFF2-40B4-BE49-F238E27FC236}">
                  <a16:creationId xmlns:a16="http://schemas.microsoft.com/office/drawing/2014/main" id="{53ACF63D-6579-AB70-8573-27721E02BDC2}"/>
                </a:ext>
              </a:extLst>
            </p:cNvPr>
            <p:cNvSpPr/>
            <p:nvPr/>
          </p:nvSpPr>
          <p:spPr>
            <a:xfrm>
              <a:off x="4224675" y="1360715"/>
              <a:ext cx="413447" cy="417419"/>
            </a:xfrm>
            <a:custGeom>
              <a:avLst/>
              <a:gdLst>
                <a:gd name="connsiteX0" fmla="*/ 50006 w 171450"/>
                <a:gd name="connsiteY0" fmla="*/ 66675 h 171450"/>
                <a:gd name="connsiteX1" fmla="*/ 42863 w 171450"/>
                <a:gd name="connsiteY1" fmla="*/ 73819 h 171450"/>
                <a:gd name="connsiteX2" fmla="*/ 50006 w 171450"/>
                <a:gd name="connsiteY2" fmla="*/ 80963 h 171450"/>
                <a:gd name="connsiteX3" fmla="*/ 57150 w 171450"/>
                <a:gd name="connsiteY3" fmla="*/ 73819 h 171450"/>
                <a:gd name="connsiteX4" fmla="*/ 50006 w 171450"/>
                <a:gd name="connsiteY4" fmla="*/ 66675 h 171450"/>
                <a:gd name="connsiteX5" fmla="*/ 42863 w 171450"/>
                <a:gd name="connsiteY5" fmla="*/ 126206 h 171450"/>
                <a:gd name="connsiteX6" fmla="*/ 50006 w 171450"/>
                <a:gd name="connsiteY6" fmla="*/ 119063 h 171450"/>
                <a:gd name="connsiteX7" fmla="*/ 57150 w 171450"/>
                <a:gd name="connsiteY7" fmla="*/ 126206 h 171450"/>
                <a:gd name="connsiteX8" fmla="*/ 50006 w 171450"/>
                <a:gd name="connsiteY8" fmla="*/ 133350 h 171450"/>
                <a:gd name="connsiteX9" fmla="*/ 42863 w 171450"/>
                <a:gd name="connsiteY9" fmla="*/ 126206 h 171450"/>
                <a:gd name="connsiteX10" fmla="*/ 0 w 171450"/>
                <a:gd name="connsiteY10" fmla="*/ 30956 h 171450"/>
                <a:gd name="connsiteX11" fmla="*/ 30956 w 171450"/>
                <a:gd name="connsiteY11" fmla="*/ 0 h 171450"/>
                <a:gd name="connsiteX12" fmla="*/ 140494 w 171450"/>
                <a:gd name="connsiteY12" fmla="*/ 0 h 171450"/>
                <a:gd name="connsiteX13" fmla="*/ 171450 w 171450"/>
                <a:gd name="connsiteY13" fmla="*/ 30956 h 171450"/>
                <a:gd name="connsiteX14" fmla="*/ 171450 w 171450"/>
                <a:gd name="connsiteY14" fmla="*/ 140494 h 171450"/>
                <a:gd name="connsiteX15" fmla="*/ 140494 w 171450"/>
                <a:gd name="connsiteY15" fmla="*/ 171450 h 171450"/>
                <a:gd name="connsiteX16" fmla="*/ 30956 w 171450"/>
                <a:gd name="connsiteY16" fmla="*/ 171450 h 171450"/>
                <a:gd name="connsiteX17" fmla="*/ 0 w 171450"/>
                <a:gd name="connsiteY17" fmla="*/ 140494 h 171450"/>
                <a:gd name="connsiteX18" fmla="*/ 0 w 171450"/>
                <a:gd name="connsiteY18" fmla="*/ 30956 h 171450"/>
                <a:gd name="connsiteX19" fmla="*/ 28575 w 171450"/>
                <a:gd name="connsiteY19" fmla="*/ 73819 h 171450"/>
                <a:gd name="connsiteX20" fmla="*/ 50006 w 171450"/>
                <a:gd name="connsiteY20" fmla="*/ 95250 h 171450"/>
                <a:gd name="connsiteX21" fmla="*/ 71438 w 171450"/>
                <a:gd name="connsiteY21" fmla="*/ 73819 h 171450"/>
                <a:gd name="connsiteX22" fmla="*/ 50006 w 171450"/>
                <a:gd name="connsiteY22" fmla="*/ 52388 h 171450"/>
                <a:gd name="connsiteX23" fmla="*/ 28575 w 171450"/>
                <a:gd name="connsiteY23" fmla="*/ 73819 h 171450"/>
                <a:gd name="connsiteX24" fmla="*/ 50006 w 171450"/>
                <a:gd name="connsiteY24" fmla="*/ 104775 h 171450"/>
                <a:gd name="connsiteX25" fmla="*/ 28575 w 171450"/>
                <a:gd name="connsiteY25" fmla="*/ 126206 h 171450"/>
                <a:gd name="connsiteX26" fmla="*/ 50006 w 171450"/>
                <a:gd name="connsiteY26" fmla="*/ 147638 h 171450"/>
                <a:gd name="connsiteX27" fmla="*/ 71438 w 171450"/>
                <a:gd name="connsiteY27" fmla="*/ 126206 h 171450"/>
                <a:gd name="connsiteX28" fmla="*/ 50006 w 171450"/>
                <a:gd name="connsiteY28" fmla="*/ 104775 h 171450"/>
                <a:gd name="connsiteX29" fmla="*/ 85725 w 171450"/>
                <a:gd name="connsiteY29" fmla="*/ 73819 h 171450"/>
                <a:gd name="connsiteX30" fmla="*/ 92869 w 171450"/>
                <a:gd name="connsiteY30" fmla="*/ 80963 h 171450"/>
                <a:gd name="connsiteX31" fmla="*/ 135731 w 171450"/>
                <a:gd name="connsiteY31" fmla="*/ 80963 h 171450"/>
                <a:gd name="connsiteX32" fmla="*/ 142875 w 171450"/>
                <a:gd name="connsiteY32" fmla="*/ 73819 h 171450"/>
                <a:gd name="connsiteX33" fmla="*/ 135731 w 171450"/>
                <a:gd name="connsiteY33" fmla="*/ 66675 h 171450"/>
                <a:gd name="connsiteX34" fmla="*/ 92869 w 171450"/>
                <a:gd name="connsiteY34" fmla="*/ 66675 h 171450"/>
                <a:gd name="connsiteX35" fmla="*/ 85725 w 171450"/>
                <a:gd name="connsiteY35" fmla="*/ 73819 h 171450"/>
                <a:gd name="connsiteX36" fmla="*/ 92869 w 171450"/>
                <a:gd name="connsiteY36" fmla="*/ 119063 h 171450"/>
                <a:gd name="connsiteX37" fmla="*/ 85725 w 171450"/>
                <a:gd name="connsiteY37" fmla="*/ 126206 h 171450"/>
                <a:gd name="connsiteX38" fmla="*/ 92869 w 171450"/>
                <a:gd name="connsiteY38" fmla="*/ 133350 h 171450"/>
                <a:gd name="connsiteX39" fmla="*/ 135731 w 171450"/>
                <a:gd name="connsiteY39" fmla="*/ 133350 h 171450"/>
                <a:gd name="connsiteX40" fmla="*/ 142875 w 171450"/>
                <a:gd name="connsiteY40" fmla="*/ 126206 h 171450"/>
                <a:gd name="connsiteX41" fmla="*/ 135731 w 171450"/>
                <a:gd name="connsiteY41" fmla="*/ 119063 h 171450"/>
                <a:gd name="connsiteX42" fmla="*/ 92869 w 171450"/>
                <a:gd name="connsiteY42" fmla="*/ 119063 h 171450"/>
                <a:gd name="connsiteX43" fmla="*/ 28575 w 171450"/>
                <a:gd name="connsiteY43" fmla="*/ 30956 h 171450"/>
                <a:gd name="connsiteX44" fmla="*/ 35719 w 171450"/>
                <a:gd name="connsiteY44" fmla="*/ 38100 h 171450"/>
                <a:gd name="connsiteX45" fmla="*/ 135731 w 171450"/>
                <a:gd name="connsiteY45" fmla="*/ 38100 h 171450"/>
                <a:gd name="connsiteX46" fmla="*/ 142875 w 171450"/>
                <a:gd name="connsiteY46" fmla="*/ 30956 h 171450"/>
                <a:gd name="connsiteX47" fmla="*/ 135731 w 171450"/>
                <a:gd name="connsiteY47" fmla="*/ 23813 h 171450"/>
                <a:gd name="connsiteX48" fmla="*/ 35719 w 171450"/>
                <a:gd name="connsiteY48" fmla="*/ 23813 h 171450"/>
                <a:gd name="connsiteX49" fmla="*/ 28575 w 171450"/>
                <a:gd name="connsiteY49" fmla="*/ 3095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1450" h="171450">
                  <a:moveTo>
                    <a:pt x="50006" y="66675"/>
                  </a:moveTo>
                  <a:cubicBezTo>
                    <a:pt x="46061" y="66675"/>
                    <a:pt x="42863" y="69874"/>
                    <a:pt x="42863" y="73819"/>
                  </a:cubicBezTo>
                  <a:cubicBezTo>
                    <a:pt x="42863" y="77764"/>
                    <a:pt x="46061" y="80963"/>
                    <a:pt x="50006" y="80963"/>
                  </a:cubicBezTo>
                  <a:cubicBezTo>
                    <a:pt x="53952" y="80963"/>
                    <a:pt x="57150" y="77764"/>
                    <a:pt x="57150" y="73819"/>
                  </a:cubicBezTo>
                  <a:cubicBezTo>
                    <a:pt x="57150" y="69874"/>
                    <a:pt x="53952" y="66675"/>
                    <a:pt x="50006" y="66675"/>
                  </a:cubicBezTo>
                  <a:close/>
                  <a:moveTo>
                    <a:pt x="42863" y="126206"/>
                  </a:moveTo>
                  <a:cubicBezTo>
                    <a:pt x="42863" y="122261"/>
                    <a:pt x="46061" y="119063"/>
                    <a:pt x="50006" y="119063"/>
                  </a:cubicBezTo>
                  <a:cubicBezTo>
                    <a:pt x="53952" y="119063"/>
                    <a:pt x="57150" y="122261"/>
                    <a:pt x="57150" y="126206"/>
                  </a:cubicBezTo>
                  <a:cubicBezTo>
                    <a:pt x="57150" y="130152"/>
                    <a:pt x="53952" y="133350"/>
                    <a:pt x="50006" y="133350"/>
                  </a:cubicBezTo>
                  <a:cubicBezTo>
                    <a:pt x="46061" y="133350"/>
                    <a:pt x="42863" y="130152"/>
                    <a:pt x="42863" y="126206"/>
                  </a:cubicBezTo>
                  <a:close/>
                  <a:moveTo>
                    <a:pt x="0" y="30956"/>
                  </a:moveTo>
                  <a:cubicBezTo>
                    <a:pt x="0" y="13860"/>
                    <a:pt x="13860" y="0"/>
                    <a:pt x="30956" y="0"/>
                  </a:cubicBezTo>
                  <a:lnTo>
                    <a:pt x="140494" y="0"/>
                  </a:ln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lose/>
                  <a:moveTo>
                    <a:pt x="28575" y="73819"/>
                  </a:moveTo>
                  <a:cubicBezTo>
                    <a:pt x="28575" y="85655"/>
                    <a:pt x="38170" y="95250"/>
                    <a:pt x="50006" y="95250"/>
                  </a:cubicBezTo>
                  <a:cubicBezTo>
                    <a:pt x="61842" y="95250"/>
                    <a:pt x="71438" y="85655"/>
                    <a:pt x="71438" y="73819"/>
                  </a:cubicBezTo>
                  <a:cubicBezTo>
                    <a:pt x="71438" y="61983"/>
                    <a:pt x="61842" y="52388"/>
                    <a:pt x="50006" y="52388"/>
                  </a:cubicBezTo>
                  <a:cubicBezTo>
                    <a:pt x="38170" y="52388"/>
                    <a:pt x="28575" y="61983"/>
                    <a:pt x="28575" y="73819"/>
                  </a:cubicBezTo>
                  <a:close/>
                  <a:moveTo>
                    <a:pt x="50006" y="104775"/>
                  </a:moveTo>
                  <a:cubicBezTo>
                    <a:pt x="38170" y="104775"/>
                    <a:pt x="28575" y="114370"/>
                    <a:pt x="28575" y="126206"/>
                  </a:cubicBezTo>
                  <a:cubicBezTo>
                    <a:pt x="28575" y="138042"/>
                    <a:pt x="38170" y="147638"/>
                    <a:pt x="50006" y="147638"/>
                  </a:cubicBezTo>
                  <a:cubicBezTo>
                    <a:pt x="61842" y="147638"/>
                    <a:pt x="71438" y="138042"/>
                    <a:pt x="71438" y="126206"/>
                  </a:cubicBezTo>
                  <a:cubicBezTo>
                    <a:pt x="71438" y="114370"/>
                    <a:pt x="61842" y="104775"/>
                    <a:pt x="50006" y="104775"/>
                  </a:cubicBezTo>
                  <a:close/>
                  <a:moveTo>
                    <a:pt x="85725" y="73819"/>
                  </a:moveTo>
                  <a:cubicBezTo>
                    <a:pt x="85725" y="77764"/>
                    <a:pt x="88924" y="80963"/>
                    <a:pt x="92869" y="80963"/>
                  </a:cubicBezTo>
                  <a:lnTo>
                    <a:pt x="135731" y="80963"/>
                  </a:lnTo>
                  <a:cubicBezTo>
                    <a:pt x="139677" y="80963"/>
                    <a:pt x="142875" y="77764"/>
                    <a:pt x="142875" y="73819"/>
                  </a:cubicBezTo>
                  <a:cubicBezTo>
                    <a:pt x="142875" y="69874"/>
                    <a:pt x="139677" y="66675"/>
                    <a:pt x="135731" y="66675"/>
                  </a:cubicBezTo>
                  <a:lnTo>
                    <a:pt x="92869" y="66675"/>
                  </a:lnTo>
                  <a:cubicBezTo>
                    <a:pt x="88924" y="66675"/>
                    <a:pt x="85725" y="69874"/>
                    <a:pt x="85725" y="73819"/>
                  </a:cubicBezTo>
                  <a:close/>
                  <a:moveTo>
                    <a:pt x="92869" y="119063"/>
                  </a:moveTo>
                  <a:cubicBezTo>
                    <a:pt x="88924" y="119063"/>
                    <a:pt x="85725" y="122261"/>
                    <a:pt x="85725" y="126206"/>
                  </a:cubicBezTo>
                  <a:cubicBezTo>
                    <a:pt x="85725" y="130152"/>
                    <a:pt x="88924" y="133350"/>
                    <a:pt x="92869" y="133350"/>
                  </a:cubicBezTo>
                  <a:lnTo>
                    <a:pt x="135731" y="133350"/>
                  </a:lnTo>
                  <a:cubicBezTo>
                    <a:pt x="139677" y="133350"/>
                    <a:pt x="142875" y="130152"/>
                    <a:pt x="142875" y="126206"/>
                  </a:cubicBezTo>
                  <a:cubicBezTo>
                    <a:pt x="142875" y="122261"/>
                    <a:pt x="139677" y="119063"/>
                    <a:pt x="135731" y="119063"/>
                  </a:cubicBezTo>
                  <a:lnTo>
                    <a:pt x="92869" y="119063"/>
                  </a:lnTo>
                  <a:close/>
                  <a:moveTo>
                    <a:pt x="28575" y="30956"/>
                  </a:moveTo>
                  <a:cubicBezTo>
                    <a:pt x="28575" y="34902"/>
                    <a:pt x="31773" y="38100"/>
                    <a:pt x="35719" y="38100"/>
                  </a:cubicBezTo>
                  <a:lnTo>
                    <a:pt x="135731" y="38100"/>
                  </a:lnTo>
                  <a:cubicBezTo>
                    <a:pt x="139677" y="38100"/>
                    <a:pt x="142875" y="34902"/>
                    <a:pt x="142875" y="30956"/>
                  </a:cubicBezTo>
                  <a:cubicBezTo>
                    <a:pt x="142875" y="27011"/>
                    <a:pt x="139677" y="23813"/>
                    <a:pt x="135731" y="23813"/>
                  </a:cubicBezTo>
                  <a:lnTo>
                    <a:pt x="35719" y="23813"/>
                  </a:lnTo>
                  <a:cubicBezTo>
                    <a:pt x="31773" y="23813"/>
                    <a:pt x="28575" y="27011"/>
                    <a:pt x="28575" y="30956"/>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grpSp>
        <p:nvGrpSpPr>
          <p:cNvPr id="139" name="Group 138" descr="Semantic Search">
            <a:extLst>
              <a:ext uri="{FF2B5EF4-FFF2-40B4-BE49-F238E27FC236}">
                <a16:creationId xmlns:a16="http://schemas.microsoft.com/office/drawing/2014/main" id="{452CB5ED-53DE-5C7E-47BE-3C9201B61A6F}"/>
              </a:ext>
            </a:extLst>
          </p:cNvPr>
          <p:cNvGrpSpPr/>
          <p:nvPr/>
        </p:nvGrpSpPr>
        <p:grpSpPr>
          <a:xfrm>
            <a:off x="9552195" y="1429872"/>
            <a:ext cx="2210032" cy="471624"/>
            <a:chOff x="9552195" y="1407452"/>
            <a:chExt cx="2210032" cy="471624"/>
          </a:xfrm>
        </p:grpSpPr>
        <p:sp>
          <p:nvSpPr>
            <p:cNvPr id="54" name="Graphic 15">
              <a:extLst>
                <a:ext uri="{FF2B5EF4-FFF2-40B4-BE49-F238E27FC236}">
                  <a16:creationId xmlns:a16="http://schemas.microsoft.com/office/drawing/2014/main" id="{55095135-A0DB-9BF4-C811-4BA4702E7817}"/>
                </a:ext>
              </a:extLst>
            </p:cNvPr>
            <p:cNvSpPr/>
            <p:nvPr/>
          </p:nvSpPr>
          <p:spPr>
            <a:xfrm>
              <a:off x="9552195" y="1463527"/>
              <a:ext cx="484810" cy="415549"/>
            </a:xfrm>
            <a:custGeom>
              <a:avLst/>
              <a:gdLst>
                <a:gd name="connsiteX0" fmla="*/ 9525 w 200025"/>
                <a:gd name="connsiteY0" fmla="*/ 26194 h 171449"/>
                <a:gd name="connsiteX1" fmla="*/ 35719 w 200025"/>
                <a:gd name="connsiteY1" fmla="*/ 0 h 171449"/>
                <a:gd name="connsiteX2" fmla="*/ 173831 w 200025"/>
                <a:gd name="connsiteY2" fmla="*/ 0 h 171449"/>
                <a:gd name="connsiteX3" fmla="*/ 200025 w 200025"/>
                <a:gd name="connsiteY3" fmla="*/ 26194 h 171449"/>
                <a:gd name="connsiteX4" fmla="*/ 200025 w 200025"/>
                <a:gd name="connsiteY4" fmla="*/ 126206 h 171449"/>
                <a:gd name="connsiteX5" fmla="*/ 173831 w 200025"/>
                <a:gd name="connsiteY5" fmla="*/ 152400 h 171449"/>
                <a:gd name="connsiteX6" fmla="*/ 109298 w 200025"/>
                <a:gd name="connsiteY6" fmla="*/ 152400 h 171449"/>
                <a:gd name="connsiteX7" fmla="*/ 89776 w 200025"/>
                <a:gd name="connsiteY7" fmla="*/ 132878 h 171449"/>
                <a:gd name="connsiteX8" fmla="*/ 95250 w 200025"/>
                <a:gd name="connsiteY8" fmla="*/ 109538 h 171449"/>
                <a:gd name="connsiteX9" fmla="*/ 135731 w 200025"/>
                <a:gd name="connsiteY9" fmla="*/ 109538 h 171449"/>
                <a:gd name="connsiteX10" fmla="*/ 142875 w 200025"/>
                <a:gd name="connsiteY10" fmla="*/ 102394 h 171449"/>
                <a:gd name="connsiteX11" fmla="*/ 135731 w 200025"/>
                <a:gd name="connsiteY11" fmla="*/ 95250 h 171449"/>
                <a:gd name="connsiteX12" fmla="*/ 93278 w 200025"/>
                <a:gd name="connsiteY12" fmla="*/ 95250 h 171449"/>
                <a:gd name="connsiteX13" fmla="*/ 86778 w 200025"/>
                <a:gd name="connsiteY13" fmla="*/ 80963 h 171449"/>
                <a:gd name="connsiteX14" fmla="*/ 154781 w 200025"/>
                <a:gd name="connsiteY14" fmla="*/ 80963 h 171449"/>
                <a:gd name="connsiteX15" fmla="*/ 161925 w 200025"/>
                <a:gd name="connsiteY15" fmla="*/ 73819 h 171449"/>
                <a:gd name="connsiteX16" fmla="*/ 154781 w 200025"/>
                <a:gd name="connsiteY16" fmla="*/ 66675 h 171449"/>
                <a:gd name="connsiteX17" fmla="*/ 72991 w 200025"/>
                <a:gd name="connsiteY17" fmla="*/ 66675 h 171449"/>
                <a:gd name="connsiteX18" fmla="*/ 42863 w 200025"/>
                <a:gd name="connsiteY18" fmla="*/ 57150 h 171449"/>
                <a:gd name="connsiteX19" fmla="*/ 9525 w 200025"/>
                <a:gd name="connsiteY19" fmla="*/ 69125 h 171449"/>
                <a:gd name="connsiteX20" fmla="*/ 9525 w 200025"/>
                <a:gd name="connsiteY20" fmla="*/ 26194 h 171449"/>
                <a:gd name="connsiteX21" fmla="*/ 54769 w 200025"/>
                <a:gd name="connsiteY21" fmla="*/ 38100 h 171449"/>
                <a:gd name="connsiteX22" fmla="*/ 47625 w 200025"/>
                <a:gd name="connsiteY22" fmla="*/ 45244 h 171449"/>
                <a:gd name="connsiteX23" fmla="*/ 54769 w 200025"/>
                <a:gd name="connsiteY23" fmla="*/ 52388 h 171449"/>
                <a:gd name="connsiteX24" fmla="*/ 116681 w 200025"/>
                <a:gd name="connsiteY24" fmla="*/ 52388 h 171449"/>
                <a:gd name="connsiteX25" fmla="*/ 123825 w 200025"/>
                <a:gd name="connsiteY25" fmla="*/ 45244 h 171449"/>
                <a:gd name="connsiteX26" fmla="*/ 116681 w 200025"/>
                <a:gd name="connsiteY26" fmla="*/ 38100 h 171449"/>
                <a:gd name="connsiteX27" fmla="*/ 54769 w 200025"/>
                <a:gd name="connsiteY27" fmla="*/ 38100 h 171449"/>
                <a:gd name="connsiteX28" fmla="*/ 42863 w 200025"/>
                <a:gd name="connsiteY28" fmla="*/ 152400 h 171449"/>
                <a:gd name="connsiteX29" fmla="*/ 67698 w 200025"/>
                <a:gd name="connsiteY29" fmla="*/ 144476 h 171449"/>
                <a:gd name="connsiteX30" fmla="*/ 92580 w 200025"/>
                <a:gd name="connsiteY30" fmla="*/ 169357 h 171449"/>
                <a:gd name="connsiteX31" fmla="*/ 102682 w 200025"/>
                <a:gd name="connsiteY31" fmla="*/ 169357 h 171449"/>
                <a:gd name="connsiteX32" fmla="*/ 102682 w 200025"/>
                <a:gd name="connsiteY32" fmla="*/ 159255 h 171449"/>
                <a:gd name="connsiteX33" fmla="*/ 77801 w 200025"/>
                <a:gd name="connsiteY33" fmla="*/ 134373 h 171449"/>
                <a:gd name="connsiteX34" fmla="*/ 85725 w 200025"/>
                <a:gd name="connsiteY34" fmla="*/ 109538 h 171449"/>
                <a:gd name="connsiteX35" fmla="*/ 42863 w 200025"/>
                <a:gd name="connsiteY35" fmla="*/ 66675 h 171449"/>
                <a:gd name="connsiteX36" fmla="*/ 0 w 200025"/>
                <a:gd name="connsiteY36" fmla="*/ 109538 h 171449"/>
                <a:gd name="connsiteX37" fmla="*/ 42863 w 200025"/>
                <a:gd name="connsiteY37" fmla="*/ 152400 h 171449"/>
                <a:gd name="connsiteX38" fmla="*/ 42863 w 200025"/>
                <a:gd name="connsiteY38" fmla="*/ 138113 h 171449"/>
                <a:gd name="connsiteX39" fmla="*/ 14288 w 200025"/>
                <a:gd name="connsiteY39" fmla="*/ 109538 h 171449"/>
                <a:gd name="connsiteX40" fmla="*/ 42863 w 200025"/>
                <a:gd name="connsiteY40" fmla="*/ 80963 h 171449"/>
                <a:gd name="connsiteX41" fmla="*/ 71438 w 200025"/>
                <a:gd name="connsiteY41" fmla="*/ 109538 h 171449"/>
                <a:gd name="connsiteX42" fmla="*/ 42863 w 200025"/>
                <a:gd name="connsiteY42" fmla="*/ 138113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025" h="171449">
                  <a:moveTo>
                    <a:pt x="9525" y="26194"/>
                  </a:moveTo>
                  <a:cubicBezTo>
                    <a:pt x="9525" y="11727"/>
                    <a:pt x="21252" y="0"/>
                    <a:pt x="35719" y="0"/>
                  </a:cubicBezTo>
                  <a:lnTo>
                    <a:pt x="173831" y="0"/>
                  </a:lnTo>
                  <a:cubicBezTo>
                    <a:pt x="188298" y="0"/>
                    <a:pt x="200025" y="11727"/>
                    <a:pt x="200025" y="26194"/>
                  </a:cubicBezTo>
                  <a:lnTo>
                    <a:pt x="200025" y="126206"/>
                  </a:lnTo>
                  <a:cubicBezTo>
                    <a:pt x="200025" y="140673"/>
                    <a:pt x="188298" y="152400"/>
                    <a:pt x="173831" y="152400"/>
                  </a:cubicBezTo>
                  <a:lnTo>
                    <a:pt x="109298" y="152400"/>
                  </a:lnTo>
                  <a:lnTo>
                    <a:pt x="89776" y="132878"/>
                  </a:lnTo>
                  <a:cubicBezTo>
                    <a:pt x="93279" y="125850"/>
                    <a:pt x="95250" y="117924"/>
                    <a:pt x="95250" y="109538"/>
                  </a:cubicBezTo>
                  <a:lnTo>
                    <a:pt x="135731" y="109538"/>
                  </a:lnTo>
                  <a:cubicBezTo>
                    <a:pt x="139677" y="109538"/>
                    <a:pt x="142875" y="106339"/>
                    <a:pt x="142875" y="102394"/>
                  </a:cubicBezTo>
                  <a:cubicBezTo>
                    <a:pt x="142875" y="98449"/>
                    <a:pt x="139677" y="95250"/>
                    <a:pt x="135731" y="95250"/>
                  </a:cubicBezTo>
                  <a:lnTo>
                    <a:pt x="93278" y="95250"/>
                  </a:lnTo>
                  <a:cubicBezTo>
                    <a:pt x="91829" y="90125"/>
                    <a:pt x="89619" y="85319"/>
                    <a:pt x="86778" y="80963"/>
                  </a:cubicBezTo>
                  <a:lnTo>
                    <a:pt x="154781" y="80963"/>
                  </a:lnTo>
                  <a:cubicBezTo>
                    <a:pt x="158727" y="80963"/>
                    <a:pt x="161925" y="77764"/>
                    <a:pt x="161925" y="73819"/>
                  </a:cubicBezTo>
                  <a:cubicBezTo>
                    <a:pt x="161925" y="69874"/>
                    <a:pt x="158727" y="66675"/>
                    <a:pt x="154781" y="66675"/>
                  </a:cubicBezTo>
                  <a:lnTo>
                    <a:pt x="72991" y="66675"/>
                  </a:lnTo>
                  <a:cubicBezTo>
                    <a:pt x="64469" y="60674"/>
                    <a:pt x="54077" y="57150"/>
                    <a:pt x="42863" y="57150"/>
                  </a:cubicBezTo>
                  <a:cubicBezTo>
                    <a:pt x="30198" y="57150"/>
                    <a:pt x="18583" y="61644"/>
                    <a:pt x="9525" y="69125"/>
                  </a:cubicBezTo>
                  <a:lnTo>
                    <a:pt x="9525" y="26194"/>
                  </a:lnTo>
                  <a:close/>
                  <a:moveTo>
                    <a:pt x="54769" y="38100"/>
                  </a:moveTo>
                  <a:cubicBezTo>
                    <a:pt x="50823" y="38100"/>
                    <a:pt x="47625" y="41298"/>
                    <a:pt x="47625" y="45244"/>
                  </a:cubicBezTo>
                  <a:cubicBezTo>
                    <a:pt x="47625" y="49189"/>
                    <a:pt x="50823" y="52388"/>
                    <a:pt x="54769" y="52388"/>
                  </a:cubicBezTo>
                  <a:lnTo>
                    <a:pt x="116681" y="52388"/>
                  </a:lnTo>
                  <a:cubicBezTo>
                    <a:pt x="120627" y="52388"/>
                    <a:pt x="123825" y="49189"/>
                    <a:pt x="123825" y="45244"/>
                  </a:cubicBezTo>
                  <a:cubicBezTo>
                    <a:pt x="123825" y="41298"/>
                    <a:pt x="120627" y="38100"/>
                    <a:pt x="116681" y="38100"/>
                  </a:cubicBezTo>
                  <a:lnTo>
                    <a:pt x="54769" y="38100"/>
                  </a:lnTo>
                  <a:close/>
                  <a:moveTo>
                    <a:pt x="42863" y="152400"/>
                  </a:moveTo>
                  <a:cubicBezTo>
                    <a:pt x="52120" y="152400"/>
                    <a:pt x="60691" y="149465"/>
                    <a:pt x="67698" y="144476"/>
                  </a:cubicBezTo>
                  <a:lnTo>
                    <a:pt x="92580" y="169357"/>
                  </a:lnTo>
                  <a:cubicBezTo>
                    <a:pt x="95370" y="172147"/>
                    <a:pt x="99892" y="172147"/>
                    <a:pt x="102682" y="169357"/>
                  </a:cubicBezTo>
                  <a:cubicBezTo>
                    <a:pt x="105472" y="166567"/>
                    <a:pt x="105472" y="162045"/>
                    <a:pt x="102682" y="159255"/>
                  </a:cubicBezTo>
                  <a:lnTo>
                    <a:pt x="77801" y="134373"/>
                  </a:lnTo>
                  <a:cubicBezTo>
                    <a:pt x="82790" y="127366"/>
                    <a:pt x="85725" y="118795"/>
                    <a:pt x="85725" y="109538"/>
                  </a:cubicBezTo>
                  <a:cubicBezTo>
                    <a:pt x="85725" y="85865"/>
                    <a:pt x="66535" y="66675"/>
                    <a:pt x="42863" y="66675"/>
                  </a:cubicBezTo>
                  <a:cubicBezTo>
                    <a:pt x="19190" y="66675"/>
                    <a:pt x="0" y="85865"/>
                    <a:pt x="0" y="109538"/>
                  </a:cubicBezTo>
                  <a:cubicBezTo>
                    <a:pt x="0" y="133210"/>
                    <a:pt x="19190" y="152400"/>
                    <a:pt x="42863" y="152400"/>
                  </a:cubicBezTo>
                  <a:close/>
                  <a:moveTo>
                    <a:pt x="42863" y="138113"/>
                  </a:moveTo>
                  <a:cubicBezTo>
                    <a:pt x="27081" y="138113"/>
                    <a:pt x="14288" y="125319"/>
                    <a:pt x="14288" y="109538"/>
                  </a:cubicBezTo>
                  <a:cubicBezTo>
                    <a:pt x="14288" y="93756"/>
                    <a:pt x="27081" y="80963"/>
                    <a:pt x="42863" y="80963"/>
                  </a:cubicBezTo>
                  <a:cubicBezTo>
                    <a:pt x="58644" y="80963"/>
                    <a:pt x="71438" y="93756"/>
                    <a:pt x="71438" y="109538"/>
                  </a:cubicBezTo>
                  <a:cubicBezTo>
                    <a:pt x="71438" y="125319"/>
                    <a:pt x="58644" y="138113"/>
                    <a:pt x="42863" y="138113"/>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55" name="TextBox 54">
              <a:extLst>
                <a:ext uri="{FF2B5EF4-FFF2-40B4-BE49-F238E27FC236}">
                  <a16:creationId xmlns:a16="http://schemas.microsoft.com/office/drawing/2014/main" id="{DE964AD1-72B1-EF73-4E3A-F9CC7EFBFB8C}"/>
                </a:ext>
              </a:extLst>
            </p:cNvPr>
            <p:cNvSpPr txBox="1"/>
            <p:nvPr/>
          </p:nvSpPr>
          <p:spPr>
            <a:xfrm>
              <a:off x="10254933" y="1407452"/>
              <a:ext cx="150729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Semantic Search</a:t>
              </a:r>
            </a:p>
          </p:txBody>
        </p:sp>
      </p:grpSp>
      <p:sp>
        <p:nvSpPr>
          <p:cNvPr id="68" name="Rectangle 67">
            <a:extLst>
              <a:ext uri="{FF2B5EF4-FFF2-40B4-BE49-F238E27FC236}">
                <a16:creationId xmlns:a16="http://schemas.microsoft.com/office/drawing/2014/main" id="{86F283AA-DED8-C51E-D5E4-1ED23031F0A0}"/>
              </a:ext>
            </a:extLst>
          </p:cNvPr>
          <p:cNvSpPr/>
          <p:nvPr/>
        </p:nvSpPr>
        <p:spPr bwMode="auto">
          <a:xfrm>
            <a:off x="342758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Call Center Analytics: Summary of customer support conversation logs</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E0706128-EAEC-63B8-1CFD-8F1B4354DEEB}"/>
              </a:ext>
              <a:ext uri="{C183D7F6-B498-43B3-948B-1728B52AA6E4}">
                <adec:decorative xmlns:adec="http://schemas.microsoft.com/office/drawing/2017/decorative" val="1"/>
              </a:ext>
            </a:extLst>
          </p:cNvPr>
          <p:cNvCxnSpPr>
            <a:cxnSpLocks/>
          </p:cNvCxnSpPr>
          <p:nvPr/>
        </p:nvCxnSpPr>
        <p:spPr>
          <a:xfrm>
            <a:off x="9027110" y="1661203"/>
            <a:ext cx="0" cy="3153217"/>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5" name="Rectangle 74">
            <a:extLst>
              <a:ext uri="{FF2B5EF4-FFF2-40B4-BE49-F238E27FC236}">
                <a16:creationId xmlns:a16="http://schemas.microsoft.com/office/drawing/2014/main" id="{0068E43B-5F90-A03A-D021-1C68C2EE0380}"/>
              </a:ext>
            </a:extLst>
          </p:cNvPr>
          <p:cNvSpPr/>
          <p:nvPr/>
        </p:nvSpPr>
        <p:spPr bwMode="auto">
          <a:xfrm>
            <a:off x="6357788"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Convert Natural Language to SQL (or vice versa) for telemetry data</a:t>
            </a:r>
          </a:p>
        </p:txBody>
      </p:sp>
      <p:sp>
        <p:nvSpPr>
          <p:cNvPr id="84" name="Rectangle 83">
            <a:extLst>
              <a:ext uri="{FF2B5EF4-FFF2-40B4-BE49-F238E27FC236}">
                <a16:creationId xmlns:a16="http://schemas.microsoft.com/office/drawing/2014/main" id="{F08C9A50-CA4B-59CC-E168-B3BA2BBCE0B2}"/>
              </a:ext>
            </a:extLst>
          </p:cNvPr>
          <p:cNvSpPr/>
          <p:nvPr/>
        </p:nvSpPr>
        <p:spPr bwMode="auto">
          <a:xfrm>
            <a:off x="3427582"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Subject Matter Expert Document Summarization (e.g. </a:t>
            </a:r>
            <a:r>
              <a:rPr lang="en-CA" sz="1300">
                <a:solidFill>
                  <a:srgbClr val="FFFFFF"/>
                </a:solidFill>
                <a:latin typeface="Segoe UI"/>
              </a:rPr>
              <a:t>financial reporting, analyst articles)</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77F36609-B234-7A39-9520-15370B65D012}"/>
              </a:ext>
            </a:extLst>
          </p:cNvPr>
          <p:cNvSpPr/>
          <p:nvPr/>
        </p:nvSpPr>
        <p:spPr bwMode="auto">
          <a:xfrm>
            <a:off x="635778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Convert Natural Language to Query Proprietary Data Models</a:t>
            </a:r>
          </a:p>
        </p:txBody>
      </p:sp>
      <p:sp>
        <p:nvSpPr>
          <p:cNvPr id="86" name="Rectangle 85">
            <a:extLst>
              <a:ext uri="{FF2B5EF4-FFF2-40B4-BE49-F238E27FC236}">
                <a16:creationId xmlns:a16="http://schemas.microsoft.com/office/drawing/2014/main" id="{3B675AE3-5002-6164-73F1-A8EE692E563C}"/>
              </a:ext>
            </a:extLst>
          </p:cNvPr>
          <p:cNvSpPr/>
          <p:nvPr/>
        </p:nvSpPr>
        <p:spPr bwMode="auto">
          <a:xfrm>
            <a:off x="6368732" y="403058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Code Documentation</a:t>
            </a:r>
          </a:p>
        </p:txBody>
      </p:sp>
      <p:cxnSp>
        <p:nvCxnSpPr>
          <p:cNvPr id="88" name="Straight Connector 87">
            <a:extLst>
              <a:ext uri="{FF2B5EF4-FFF2-40B4-BE49-F238E27FC236}">
                <a16:creationId xmlns:a16="http://schemas.microsoft.com/office/drawing/2014/main" id="{A8F293BB-3A09-F4BE-C6E4-F11E36D1EDBC}"/>
              </a:ext>
              <a:ext uri="{C183D7F6-B498-43B3-948B-1728B52AA6E4}">
                <adec:decorative xmlns:adec="http://schemas.microsoft.com/office/drawing/2017/decorative" val="1"/>
              </a:ext>
            </a:extLst>
          </p:cNvPr>
          <p:cNvCxnSpPr>
            <a:cxnSpLocks/>
          </p:cNvCxnSpPr>
          <p:nvPr/>
        </p:nvCxnSpPr>
        <p:spPr>
          <a:xfrm>
            <a:off x="6060489" y="1665315"/>
            <a:ext cx="0" cy="3214898"/>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74D45EF5-3091-874C-E740-813FC49E3F44}"/>
              </a:ext>
              <a:ext uri="{C183D7F6-B498-43B3-948B-1728B52AA6E4}">
                <adec:decorative xmlns:adec="http://schemas.microsoft.com/office/drawing/2017/decorative" val="1"/>
              </a:ext>
            </a:extLst>
          </p:cNvPr>
          <p:cNvCxnSpPr>
            <a:cxnSpLocks/>
          </p:cNvCxnSpPr>
          <p:nvPr/>
        </p:nvCxnSpPr>
        <p:spPr>
          <a:xfrm>
            <a:off x="3018407" y="1751309"/>
            <a:ext cx="0" cy="3063111"/>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 name="Rectangle 89">
            <a:extLst>
              <a:ext uri="{FF2B5EF4-FFF2-40B4-BE49-F238E27FC236}">
                <a16:creationId xmlns:a16="http://schemas.microsoft.com/office/drawing/2014/main" id="{5693047F-3091-B640-9A74-B6608865C843}"/>
              </a:ext>
            </a:extLst>
          </p:cNvPr>
          <p:cNvSpPr/>
          <p:nvPr/>
        </p:nvSpPr>
        <p:spPr bwMode="auto">
          <a:xfrm>
            <a:off x="928980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Search reviews for a specific product / service</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ECA1CE44-304D-E2EF-12C6-68D917E38211}"/>
              </a:ext>
            </a:extLst>
          </p:cNvPr>
          <p:cNvSpPr/>
          <p:nvPr/>
        </p:nvSpPr>
        <p:spPr bwMode="auto">
          <a:xfrm>
            <a:off x="3427582" y="4024594"/>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Social Media Trends Summarization</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21829D31-F687-551A-1C6E-8484309C52AF}"/>
              </a:ext>
            </a:extLst>
          </p:cNvPr>
          <p:cNvSpPr/>
          <p:nvPr/>
        </p:nvSpPr>
        <p:spPr bwMode="auto">
          <a:xfrm>
            <a:off x="927885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a:r>
              <a:rPr lang="en-US" sz="1300">
                <a:solidFill>
                  <a:srgbClr val="FFFFFF"/>
                </a:solidFill>
                <a:latin typeface="Segoe UI"/>
              </a:rPr>
              <a:t>Information Discovery and Knowledge Mining</a:t>
            </a:r>
          </a:p>
        </p:txBody>
      </p:sp>
      <p:sp>
        <p:nvSpPr>
          <p:cNvPr id="108" name="Rectangle 107">
            <a:extLst>
              <a:ext uri="{FF2B5EF4-FFF2-40B4-BE49-F238E27FC236}">
                <a16:creationId xmlns:a16="http://schemas.microsoft.com/office/drawing/2014/main" id="{9C0D59AF-1F34-936F-F7C8-BB0E71A2A67D}"/>
              </a:ext>
            </a:extLst>
          </p:cNvPr>
          <p:cNvSpPr/>
          <p:nvPr/>
        </p:nvSpPr>
        <p:spPr bwMode="auto">
          <a:xfrm>
            <a:off x="280923" y="552997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400">
                <a:solidFill>
                  <a:srgbClr val="FFFFFF"/>
                </a:solidFill>
                <a:latin typeface="Segoe UI"/>
              </a:rPr>
              <a:t>End to End Call Center Analytics: Classification, Sentiment, Entity Extraction, Summarization and Email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9" name="Straight Connector 108">
            <a:extLst>
              <a:ext uri="{FF2B5EF4-FFF2-40B4-BE49-F238E27FC236}">
                <a16:creationId xmlns:a16="http://schemas.microsoft.com/office/drawing/2014/main" id="{FEA9686B-08D7-A996-FF3B-E27AD86A263F}"/>
              </a:ext>
              <a:ext uri="{C183D7F6-B498-43B3-948B-1728B52AA6E4}">
                <adec:decorative xmlns:adec="http://schemas.microsoft.com/office/drawing/2017/decorative" val="1"/>
              </a:ext>
            </a:extLst>
          </p:cNvPr>
          <p:cNvCxnSpPr>
            <a:cxnSpLocks/>
          </p:cNvCxnSpPr>
          <p:nvPr/>
        </p:nvCxnSpPr>
        <p:spPr>
          <a:xfrm>
            <a:off x="331304" y="5240362"/>
            <a:ext cx="11430923" cy="0"/>
          </a:xfrm>
          <a:prstGeom prst="line">
            <a:avLst/>
          </a:prstGeom>
          <a:ln w="15875"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EC4B02E5-18D7-6F8F-66E1-6ECF3DF0B7C0}"/>
              </a:ext>
            </a:extLst>
          </p:cNvPr>
          <p:cNvSpPr txBox="1"/>
          <p:nvPr/>
        </p:nvSpPr>
        <p:spPr>
          <a:xfrm>
            <a:off x="4120888" y="5051923"/>
            <a:ext cx="4473800" cy="307777"/>
          </a:xfrm>
          <a:prstGeom prst="rect">
            <a:avLst/>
          </a:prstGeom>
          <a:solidFill>
            <a:schemeClr val="bg1"/>
          </a:solidFill>
        </p:spPr>
        <p:txBody>
          <a:bodyPr wrap="square" lIns="0" tIns="0" rIns="0" bIns="0" rtlCol="0">
            <a:spAutoFit/>
          </a:bodyPr>
          <a:lstStyle/>
          <a:p>
            <a:pPr algn="ctr"/>
            <a:r>
              <a:rPr lang="en-US" sz="2000">
                <a:gradFill>
                  <a:gsLst>
                    <a:gs pos="2917">
                      <a:schemeClr val="tx1"/>
                    </a:gs>
                    <a:gs pos="30000">
                      <a:schemeClr val="tx1"/>
                    </a:gs>
                  </a:gsLst>
                  <a:lin ang="5400000" scaled="0"/>
                </a:gradFill>
              </a:rPr>
              <a:t>Examples of Multiple Model Use Cases</a:t>
            </a:r>
          </a:p>
        </p:txBody>
      </p:sp>
      <p:sp>
        <p:nvSpPr>
          <p:cNvPr id="114" name="Rectangle 113">
            <a:extLst>
              <a:ext uri="{FF2B5EF4-FFF2-40B4-BE49-F238E27FC236}">
                <a16:creationId xmlns:a16="http://schemas.microsoft.com/office/drawing/2014/main" id="{0F8DCCA0-E036-DAED-6A3C-9BB2034D7012}"/>
              </a:ext>
            </a:extLst>
          </p:cNvPr>
          <p:cNvSpPr/>
          <p:nvPr/>
        </p:nvSpPr>
        <p:spPr bwMode="auto">
          <a:xfrm>
            <a:off x="280923" y="598803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400">
                <a:solidFill>
                  <a:srgbClr val="FFFFFF"/>
                </a:solidFill>
                <a:latin typeface="Segoe UI"/>
              </a:rPr>
              <a:t>Customer 360: Hyper-personalisation using timely Summarization of customer queries &amp; trends, Search, and Content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C3007B8A-6CEA-045F-EBD4-A45180858DC1}"/>
              </a:ext>
            </a:extLst>
          </p:cNvPr>
          <p:cNvSpPr/>
          <p:nvPr/>
        </p:nvSpPr>
        <p:spPr bwMode="auto">
          <a:xfrm>
            <a:off x="41786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Call Center Analytics: Automatically generate responses to customer inquiries</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E5EB656C-C388-E60B-DDBD-21B3981D3CD3}"/>
              </a:ext>
            </a:extLst>
          </p:cNvPr>
          <p:cNvSpPr/>
          <p:nvPr/>
        </p:nvSpPr>
        <p:spPr bwMode="auto">
          <a:xfrm>
            <a:off x="417862" y="310004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Generate personalised UI for your website</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EDE7FFBD-A9F7-1022-25C2-6BE4F719B08D}"/>
              </a:ext>
            </a:extLst>
          </p:cNvPr>
          <p:cNvSpPr/>
          <p:nvPr/>
        </p:nvSpPr>
        <p:spPr bwMode="auto">
          <a:xfrm>
            <a:off x="280923" y="6423551"/>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400" i="0" u="none" strike="noStrike" kern="1200" cap="none" spc="0" normalizeH="0" baseline="0" noProof="0">
                <a:ln>
                  <a:noFill/>
                </a:ln>
                <a:solidFill>
                  <a:srgbClr val="FFFFFF"/>
                </a:solidFill>
                <a:effectLst/>
                <a:uLnTx/>
                <a:uFillTx/>
                <a:latin typeface="Segoe UI"/>
                <a:ea typeface="+mn-ea"/>
                <a:cs typeface="+mn-cs"/>
              </a:rPr>
              <a:t>Business Process Automation</a:t>
            </a:r>
            <a:r>
              <a:rPr kumimoji="0" lang="en-CA" sz="1400" b="0" i="0" u="none" strike="noStrike" kern="1200" cap="none" spc="0" normalizeH="0" baseline="0" noProof="0">
                <a:ln>
                  <a:noFill/>
                </a:ln>
                <a:solidFill>
                  <a:srgbClr val="FFFFFF"/>
                </a:solidFill>
                <a:effectLst/>
                <a:uLnTx/>
                <a:uFillTx/>
                <a:latin typeface="Segoe UI"/>
                <a:ea typeface="+mn-ea"/>
                <a:cs typeface="+mn-cs"/>
              </a:rPr>
              <a:t>: Search through structured &amp; unstructured documentation</a:t>
            </a:r>
            <a:r>
              <a:rPr lang="en-CA" sz="1400">
                <a:solidFill>
                  <a:srgbClr val="FFFFFF"/>
                </a:solidFill>
                <a:latin typeface="Segoe UI"/>
              </a:rPr>
              <a:t>, Generate Code to query data models, Content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8" name="Group 137" descr="Code generation">
            <a:extLst>
              <a:ext uri="{FF2B5EF4-FFF2-40B4-BE49-F238E27FC236}">
                <a16:creationId xmlns:a16="http://schemas.microsoft.com/office/drawing/2014/main" id="{44AF64BF-8B5D-5D7A-52F8-2E44AD08F2DE}"/>
              </a:ext>
            </a:extLst>
          </p:cNvPr>
          <p:cNvGrpSpPr/>
          <p:nvPr/>
        </p:nvGrpSpPr>
        <p:grpSpPr>
          <a:xfrm>
            <a:off x="6477793" y="1386313"/>
            <a:ext cx="2161489" cy="558743"/>
            <a:chOff x="6477793" y="1384560"/>
            <a:chExt cx="2161489" cy="558743"/>
          </a:xfrm>
        </p:grpSpPr>
        <p:sp>
          <p:nvSpPr>
            <p:cNvPr id="53" name="TextBox 52">
              <a:extLst>
                <a:ext uri="{FF2B5EF4-FFF2-40B4-BE49-F238E27FC236}">
                  <a16:creationId xmlns:a16="http://schemas.microsoft.com/office/drawing/2014/main" id="{4DC40F92-A716-4A06-9433-3B4DE3442E31}"/>
                </a:ext>
              </a:extLst>
            </p:cNvPr>
            <p:cNvSpPr txBox="1"/>
            <p:nvPr/>
          </p:nvSpPr>
          <p:spPr>
            <a:xfrm>
              <a:off x="7215808" y="1384560"/>
              <a:ext cx="1423474" cy="535531"/>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Code</a:t>
              </a: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generation</a:t>
              </a:r>
            </a:p>
          </p:txBody>
        </p:sp>
        <p:grpSp>
          <p:nvGrpSpPr>
            <p:cNvPr id="134" name="Group 133">
              <a:extLst>
                <a:ext uri="{FF2B5EF4-FFF2-40B4-BE49-F238E27FC236}">
                  <a16:creationId xmlns:a16="http://schemas.microsoft.com/office/drawing/2014/main" id="{FD83FB8D-F125-D68F-29E0-82BF7911D437}"/>
                </a:ext>
              </a:extLst>
            </p:cNvPr>
            <p:cNvGrpSpPr/>
            <p:nvPr/>
          </p:nvGrpSpPr>
          <p:grpSpPr>
            <a:xfrm>
              <a:off x="6477793" y="1427148"/>
              <a:ext cx="612141" cy="516155"/>
              <a:chOff x="-1070323" y="2979734"/>
              <a:chExt cx="612141" cy="516155"/>
            </a:xfrm>
          </p:grpSpPr>
          <p:pic>
            <p:nvPicPr>
              <p:cNvPr id="132" name="Graphic 131" descr="Monitor with solid fill">
                <a:extLst>
                  <a:ext uri="{FF2B5EF4-FFF2-40B4-BE49-F238E27FC236}">
                    <a16:creationId xmlns:a16="http://schemas.microsoft.com/office/drawing/2014/main" id="{6F12B96D-22D5-C40C-C12D-B6FE8BFB93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323" y="2979734"/>
                <a:ext cx="516155" cy="516155"/>
              </a:xfrm>
              <a:prstGeom prst="rect">
                <a:avLst/>
              </a:prstGeom>
            </p:spPr>
          </p:pic>
          <p:sp>
            <p:nvSpPr>
              <p:cNvPr id="133" name="Graphic 22">
                <a:extLst>
                  <a:ext uri="{FF2B5EF4-FFF2-40B4-BE49-F238E27FC236}">
                    <a16:creationId xmlns:a16="http://schemas.microsoft.com/office/drawing/2014/main" id="{1E2408E2-ED24-DF89-8CB8-6DD07F208A6E}"/>
                  </a:ext>
                </a:extLst>
              </p:cNvPr>
              <p:cNvSpPr/>
              <p:nvPr/>
            </p:nvSpPr>
            <p:spPr>
              <a:xfrm>
                <a:off x="-737456" y="2996431"/>
                <a:ext cx="279274" cy="261809"/>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pic>
          <p:nvPicPr>
            <p:cNvPr id="136" name="Graphic 135" descr="Qr Code outline">
              <a:extLst>
                <a:ext uri="{FF2B5EF4-FFF2-40B4-BE49-F238E27FC236}">
                  <a16:creationId xmlns:a16="http://schemas.microsoft.com/office/drawing/2014/main" id="{37E4A6E4-0FD0-A2E1-194F-3C1BF88AEE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13" y="1499358"/>
              <a:ext cx="305934" cy="305934"/>
            </a:xfrm>
            <a:prstGeom prst="rect">
              <a:avLst/>
            </a:prstGeom>
          </p:spPr>
        </p:pic>
      </p:grpSp>
    </p:spTree>
    <p:extLst>
      <p:ext uri="{BB962C8B-B14F-4D97-AF65-F5344CB8AC3E}">
        <p14:creationId xmlns:p14="http://schemas.microsoft.com/office/powerpoint/2010/main" val="9984466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1000"/>
                                        <p:tgtEl>
                                          <p:spTgt spid="138"/>
                                        </p:tgtEl>
                                      </p:cBhvr>
                                    </p:animEffect>
                                    <p:anim calcmode="lin" valueType="num">
                                      <p:cBhvr>
                                        <p:cTn id="13" dur="1000" fill="hold"/>
                                        <p:tgtEl>
                                          <p:spTgt spid="138"/>
                                        </p:tgtEl>
                                        <p:attrNameLst>
                                          <p:attrName>ppt_x</p:attrName>
                                        </p:attrNameLst>
                                      </p:cBhvr>
                                      <p:tavLst>
                                        <p:tav tm="0">
                                          <p:val>
                                            <p:strVal val="#ppt_x"/>
                                          </p:val>
                                        </p:tav>
                                        <p:tav tm="100000">
                                          <p:val>
                                            <p:strVal val="#ppt_x"/>
                                          </p:val>
                                        </p:tav>
                                      </p:tavLst>
                                    </p:anim>
                                    <p:anim calcmode="lin" valueType="num">
                                      <p:cBhvr>
                                        <p:cTn id="14" dur="1000" fill="hold"/>
                                        <p:tgtEl>
                                          <p:spTgt spid="13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1000"/>
                                        <p:tgtEl>
                                          <p:spTgt spid="139"/>
                                        </p:tgtEl>
                                      </p:cBhvr>
                                    </p:animEffect>
                                    <p:anim calcmode="lin" valueType="num">
                                      <p:cBhvr>
                                        <p:cTn id="18" dur="1000" fill="hold"/>
                                        <p:tgtEl>
                                          <p:spTgt spid="139"/>
                                        </p:tgtEl>
                                        <p:attrNameLst>
                                          <p:attrName>ppt_x</p:attrName>
                                        </p:attrNameLst>
                                      </p:cBhvr>
                                      <p:tavLst>
                                        <p:tav tm="0">
                                          <p:val>
                                            <p:strVal val="#ppt_x"/>
                                          </p:val>
                                        </p:tav>
                                        <p:tav tm="100000">
                                          <p:val>
                                            <p:strVal val="#ppt_x"/>
                                          </p:val>
                                        </p:tav>
                                      </p:tavLst>
                                    </p:anim>
                                    <p:anim calcmode="lin" valueType="num">
                                      <p:cBhvr>
                                        <p:cTn id="19" dur="1000" fill="hold"/>
                                        <p:tgtEl>
                                          <p:spTgt spid="13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1000"/>
                                        <p:tgtEl>
                                          <p:spTgt spid="137"/>
                                        </p:tgtEl>
                                      </p:cBhvr>
                                    </p:animEffect>
                                    <p:anim calcmode="lin" valueType="num">
                                      <p:cBhvr>
                                        <p:cTn id="23" dur="1000" fill="hold"/>
                                        <p:tgtEl>
                                          <p:spTgt spid="137"/>
                                        </p:tgtEl>
                                        <p:attrNameLst>
                                          <p:attrName>ppt_x</p:attrName>
                                        </p:attrNameLst>
                                      </p:cBhvr>
                                      <p:tavLst>
                                        <p:tav tm="0">
                                          <p:val>
                                            <p:strVal val="#ppt_x"/>
                                          </p:val>
                                        </p:tav>
                                        <p:tav tm="100000">
                                          <p:val>
                                            <p:strVal val="#ppt_x"/>
                                          </p:val>
                                        </p:tav>
                                      </p:tavLst>
                                    </p:anim>
                                    <p:anim calcmode="lin" valueType="num">
                                      <p:cBhvr>
                                        <p:cTn id="24" dur="1000" fill="hold"/>
                                        <p:tgtEl>
                                          <p:spTgt spid="13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6" presetClass="entr" presetSubtype="16" fill="hold"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circle(in)">
                                      <p:cBhvr>
                                        <p:cTn id="28" dur="2000"/>
                                        <p:tgtEl>
                                          <p:spTgt spid="89"/>
                                        </p:tgtEl>
                                      </p:cBhvr>
                                    </p:animEffect>
                                  </p:childTnLst>
                                </p:cTn>
                              </p:par>
                              <p:par>
                                <p:cTn id="29" presetID="6" presetClass="entr" presetSubtype="16"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circle(in)">
                                      <p:cBhvr>
                                        <p:cTn id="31" dur="2000"/>
                                        <p:tgtEl>
                                          <p:spTgt spid="88"/>
                                        </p:tgtEl>
                                      </p:cBhvr>
                                    </p:animEffect>
                                  </p:childTnLst>
                                </p:cTn>
                              </p:par>
                              <p:par>
                                <p:cTn id="32" presetID="6" presetClass="entr" presetSubtype="16"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circle(in)">
                                      <p:cBhvr>
                                        <p:cTn id="34" dur="2000"/>
                                        <p:tgtEl>
                                          <p:spTgt spid="7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fade">
                                      <p:cBhvr>
                                        <p:cTn id="39" dur="500"/>
                                        <p:tgtEl>
                                          <p:spTgt spid="1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500"/>
                                        <p:tgtEl>
                                          <p:spTgt spid="1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fade">
                                      <p:cBhvr>
                                        <p:cTn id="53" dur="500"/>
                                        <p:tgtEl>
                                          <p:spTgt spid="9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500"/>
                                        <p:tgtEl>
                                          <p:spTgt spid="8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500"/>
                                        <p:tgtEl>
                                          <p:spTgt spid="8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500"/>
                                        <p:tgtEl>
                                          <p:spTgt spid="9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09"/>
                                        </p:tgtEl>
                                        <p:attrNameLst>
                                          <p:attrName>style.visibility</p:attrName>
                                        </p:attrNameLst>
                                      </p:cBhvr>
                                      <p:to>
                                        <p:strVal val="visible"/>
                                      </p:to>
                                    </p:set>
                                    <p:anim calcmode="lin" valueType="num">
                                      <p:cBhvr additive="base">
                                        <p:cTn id="77" dur="500" fill="hold"/>
                                        <p:tgtEl>
                                          <p:spTgt spid="109"/>
                                        </p:tgtEl>
                                        <p:attrNameLst>
                                          <p:attrName>ppt_x</p:attrName>
                                        </p:attrNameLst>
                                      </p:cBhvr>
                                      <p:tavLst>
                                        <p:tav tm="0">
                                          <p:val>
                                            <p:strVal val="#ppt_x"/>
                                          </p:val>
                                        </p:tav>
                                        <p:tav tm="100000">
                                          <p:val>
                                            <p:strVal val="#ppt_x"/>
                                          </p:val>
                                        </p:tav>
                                      </p:tavLst>
                                    </p:anim>
                                    <p:anim calcmode="lin" valueType="num">
                                      <p:cBhvr additive="base">
                                        <p:cTn id="78" dur="500" fill="hold"/>
                                        <p:tgtEl>
                                          <p:spTgt spid="10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3"/>
                                        </p:tgtEl>
                                        <p:attrNameLst>
                                          <p:attrName>style.visibility</p:attrName>
                                        </p:attrNameLst>
                                      </p:cBhvr>
                                      <p:to>
                                        <p:strVal val="visible"/>
                                      </p:to>
                                    </p:set>
                                    <p:anim calcmode="lin" valueType="num">
                                      <p:cBhvr additive="base">
                                        <p:cTn id="81" dur="500" fill="hold"/>
                                        <p:tgtEl>
                                          <p:spTgt spid="113"/>
                                        </p:tgtEl>
                                        <p:attrNameLst>
                                          <p:attrName>ppt_x</p:attrName>
                                        </p:attrNameLst>
                                      </p:cBhvr>
                                      <p:tavLst>
                                        <p:tav tm="0">
                                          <p:val>
                                            <p:strVal val="#ppt_x"/>
                                          </p:val>
                                        </p:tav>
                                        <p:tav tm="100000">
                                          <p:val>
                                            <p:strVal val="#ppt_x"/>
                                          </p:val>
                                        </p:tav>
                                      </p:tavLst>
                                    </p:anim>
                                    <p:anim calcmode="lin" valueType="num">
                                      <p:cBhvr additive="base">
                                        <p:cTn id="8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08"/>
                                        </p:tgtEl>
                                        <p:attrNameLst>
                                          <p:attrName>style.visibility</p:attrName>
                                        </p:attrNameLst>
                                      </p:cBhvr>
                                      <p:to>
                                        <p:strVal val="visible"/>
                                      </p:to>
                                    </p:set>
                                    <p:anim calcmode="lin" valueType="num">
                                      <p:cBhvr additive="base">
                                        <p:cTn id="87" dur="500" fill="hold"/>
                                        <p:tgtEl>
                                          <p:spTgt spid="108"/>
                                        </p:tgtEl>
                                        <p:attrNameLst>
                                          <p:attrName>ppt_x</p:attrName>
                                        </p:attrNameLst>
                                      </p:cBhvr>
                                      <p:tavLst>
                                        <p:tav tm="0">
                                          <p:val>
                                            <p:strVal val="#ppt_x"/>
                                          </p:val>
                                        </p:tav>
                                        <p:tav tm="100000">
                                          <p:val>
                                            <p:strVal val="#ppt_x"/>
                                          </p:val>
                                        </p:tav>
                                      </p:tavLst>
                                    </p:anim>
                                    <p:anim calcmode="lin" valueType="num">
                                      <p:cBhvr additive="base">
                                        <p:cTn id="8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additive="base">
                                        <p:cTn id="93" dur="500" fill="hold"/>
                                        <p:tgtEl>
                                          <p:spTgt spid="114"/>
                                        </p:tgtEl>
                                        <p:attrNameLst>
                                          <p:attrName>ppt_x</p:attrName>
                                        </p:attrNameLst>
                                      </p:cBhvr>
                                      <p:tavLst>
                                        <p:tav tm="0">
                                          <p:val>
                                            <p:strVal val="#ppt_x"/>
                                          </p:val>
                                        </p:tav>
                                        <p:tav tm="100000">
                                          <p:val>
                                            <p:strVal val="#ppt_x"/>
                                          </p:val>
                                        </p:tav>
                                      </p:tavLst>
                                    </p:anim>
                                    <p:anim calcmode="lin" valueType="num">
                                      <p:cBhvr additive="base">
                                        <p:cTn id="9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7"/>
                                        </p:tgtEl>
                                        <p:attrNameLst>
                                          <p:attrName>style.visibility</p:attrName>
                                        </p:attrNameLst>
                                      </p:cBhvr>
                                      <p:to>
                                        <p:strVal val="visible"/>
                                      </p:to>
                                    </p:set>
                                    <p:anim calcmode="lin" valueType="num">
                                      <p:cBhvr additive="base">
                                        <p:cTn id="99" dur="500" fill="hold"/>
                                        <p:tgtEl>
                                          <p:spTgt spid="117"/>
                                        </p:tgtEl>
                                        <p:attrNameLst>
                                          <p:attrName>ppt_x</p:attrName>
                                        </p:attrNameLst>
                                      </p:cBhvr>
                                      <p:tavLst>
                                        <p:tav tm="0">
                                          <p:val>
                                            <p:strVal val="#ppt_x"/>
                                          </p:val>
                                        </p:tav>
                                        <p:tav tm="100000">
                                          <p:val>
                                            <p:strVal val="#ppt_x"/>
                                          </p:val>
                                        </p:tav>
                                      </p:tavLst>
                                    </p:anim>
                                    <p:anim calcmode="lin" valueType="num">
                                      <p:cBhvr additive="base">
                                        <p:cTn id="10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5" grpId="0" animBg="1"/>
      <p:bldP spid="84" grpId="0" animBg="1"/>
      <p:bldP spid="85" grpId="0" animBg="1"/>
      <p:bldP spid="86" grpId="0" animBg="1"/>
      <p:bldP spid="90" grpId="0" animBg="1"/>
      <p:bldP spid="91" grpId="0" animBg="1"/>
      <p:bldP spid="92" grpId="0" animBg="1"/>
      <p:bldP spid="108" grpId="0" animBg="1"/>
      <p:bldP spid="113" grpId="0" animBg="1"/>
      <p:bldP spid="114" grpId="0" animBg="1"/>
      <p:bldP spid="115" grpId="0" animBg="1"/>
      <p:bldP spid="116" grpId="0" animBg="1"/>
      <p:bldP spid="1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 chart of the family of GPT-3 family of models and their common uses plotted by inferencing time and capability">
            <a:extLst>
              <a:ext uri="{FF2B5EF4-FFF2-40B4-BE49-F238E27FC236}">
                <a16:creationId xmlns:a16="http://schemas.microsoft.com/office/drawing/2014/main" id="{C7FDE64F-23F4-1896-109D-6C1B106438EB}"/>
              </a:ext>
            </a:extLst>
          </p:cNvPr>
          <p:cNvGrpSpPr/>
          <p:nvPr/>
        </p:nvGrpSpPr>
        <p:grpSpPr>
          <a:xfrm>
            <a:off x="292673" y="1934060"/>
            <a:ext cx="7374925" cy="4126976"/>
            <a:chOff x="780218" y="1520789"/>
            <a:chExt cx="7374925" cy="4495005"/>
          </a:xfrm>
        </p:grpSpPr>
        <p:cxnSp>
          <p:nvCxnSpPr>
            <p:cNvPr id="44" name="Straight Arrow Connector 43">
              <a:extLst>
                <a:ext uri="{FF2B5EF4-FFF2-40B4-BE49-F238E27FC236}">
                  <a16:creationId xmlns:a16="http://schemas.microsoft.com/office/drawing/2014/main" id="{48F6880A-A54C-44E9-AA37-5F65AF768311}"/>
                </a:ext>
              </a:extLst>
            </p:cNvPr>
            <p:cNvCxnSpPr>
              <a:cxnSpLocks/>
            </p:cNvCxnSpPr>
            <p:nvPr/>
          </p:nvCxnSpPr>
          <p:spPr>
            <a:xfrm flipV="1">
              <a:off x="1124877" y="1520789"/>
              <a:ext cx="0" cy="4196556"/>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76A1A39-8B43-415E-B5B6-27356AB765F9}"/>
                </a:ext>
              </a:extLst>
            </p:cNvPr>
            <p:cNvCxnSpPr>
              <a:cxnSpLocks/>
            </p:cNvCxnSpPr>
            <p:nvPr/>
          </p:nvCxnSpPr>
          <p:spPr>
            <a:xfrm>
              <a:off x="1124877" y="5717345"/>
              <a:ext cx="6784884" cy="0"/>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D93F695-5681-4E58-A1C9-8DB42FF359A3}"/>
                </a:ext>
              </a:extLst>
            </p:cNvPr>
            <p:cNvSpPr txBox="1"/>
            <p:nvPr/>
          </p:nvSpPr>
          <p:spPr>
            <a:xfrm rot="16200000">
              <a:off x="39425" y="3531278"/>
              <a:ext cx="1727808"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Pro Semibold"/>
                  <a:ea typeface="+mn-ea"/>
                  <a:cs typeface="+mn-cs"/>
                </a:rPr>
                <a:t>Inferencing time</a:t>
              </a:r>
            </a:p>
          </p:txBody>
        </p:sp>
        <p:sp>
          <p:nvSpPr>
            <p:cNvPr id="47" name="TextBox 46">
              <a:extLst>
                <a:ext uri="{FF2B5EF4-FFF2-40B4-BE49-F238E27FC236}">
                  <a16:creationId xmlns:a16="http://schemas.microsoft.com/office/drawing/2014/main" id="{0D524302-6DB9-4C1E-8881-85FCA06F4869}"/>
                </a:ext>
              </a:extLst>
            </p:cNvPr>
            <p:cNvSpPr txBox="1"/>
            <p:nvPr/>
          </p:nvSpPr>
          <p:spPr>
            <a:xfrm>
              <a:off x="3439851" y="5769573"/>
              <a:ext cx="215493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Pro Semibold"/>
                  <a:ea typeface="+mn-ea"/>
                  <a:cs typeface="+mn-cs"/>
                </a:rPr>
                <a:t>Capability</a:t>
              </a:r>
            </a:p>
          </p:txBody>
        </p:sp>
        <p:grpSp>
          <p:nvGrpSpPr>
            <p:cNvPr id="16" name="Group 15">
              <a:extLst>
                <a:ext uri="{FF2B5EF4-FFF2-40B4-BE49-F238E27FC236}">
                  <a16:creationId xmlns:a16="http://schemas.microsoft.com/office/drawing/2014/main" id="{54482154-72ED-4E65-AF8A-C6A30470B551}"/>
                </a:ext>
              </a:extLst>
            </p:cNvPr>
            <p:cNvGrpSpPr/>
            <p:nvPr/>
          </p:nvGrpSpPr>
          <p:grpSpPr>
            <a:xfrm>
              <a:off x="1286813" y="4756433"/>
              <a:ext cx="2801297" cy="318462"/>
              <a:chOff x="2026441" y="4698567"/>
              <a:chExt cx="2941343" cy="318462"/>
            </a:xfrm>
          </p:grpSpPr>
          <p:sp>
            <p:nvSpPr>
              <p:cNvPr id="48" name="Oval 47">
                <a:extLst>
                  <a:ext uri="{FF2B5EF4-FFF2-40B4-BE49-F238E27FC236}">
                    <a16:creationId xmlns:a16="http://schemas.microsoft.com/office/drawing/2014/main" id="{158B0957-A645-4FD9-BA16-569F82A09AA5}"/>
                  </a:ext>
                </a:extLst>
              </p:cNvPr>
              <p:cNvSpPr/>
              <p:nvPr/>
            </p:nvSpPr>
            <p:spPr bwMode="auto">
              <a:xfrm>
                <a:off x="2026441" y="4706076"/>
                <a:ext cx="228699"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696E790E-E5D1-405F-9355-58AA10E33EB0}"/>
                  </a:ext>
                </a:extLst>
              </p:cNvPr>
              <p:cNvSpPr txBox="1"/>
              <p:nvPr/>
            </p:nvSpPr>
            <p:spPr>
              <a:xfrm>
                <a:off x="2271016" y="4698567"/>
                <a:ext cx="2696768" cy="318462"/>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Pro Semibold"/>
                    <a:ea typeface="+mn-ea"/>
                    <a:cs typeface="+mn-cs"/>
                  </a:rPr>
                  <a:t>Ada </a:t>
                </a:r>
              </a:p>
            </p:txBody>
          </p:sp>
        </p:grpSp>
        <p:grpSp>
          <p:nvGrpSpPr>
            <p:cNvPr id="12" name="Group 11">
              <a:extLst>
                <a:ext uri="{FF2B5EF4-FFF2-40B4-BE49-F238E27FC236}">
                  <a16:creationId xmlns:a16="http://schemas.microsoft.com/office/drawing/2014/main" id="{1830A332-F06A-4476-8068-69EDE635758D}"/>
                </a:ext>
              </a:extLst>
            </p:cNvPr>
            <p:cNvGrpSpPr/>
            <p:nvPr/>
          </p:nvGrpSpPr>
          <p:grpSpPr>
            <a:xfrm>
              <a:off x="3973761" y="3008166"/>
              <a:ext cx="3077577" cy="318462"/>
              <a:chOff x="4703320" y="2309900"/>
              <a:chExt cx="3077577" cy="318462"/>
            </a:xfrm>
          </p:grpSpPr>
          <p:sp>
            <p:nvSpPr>
              <p:cNvPr id="50" name="Oval 49">
                <a:extLst>
                  <a:ext uri="{FF2B5EF4-FFF2-40B4-BE49-F238E27FC236}">
                    <a16:creationId xmlns:a16="http://schemas.microsoft.com/office/drawing/2014/main" id="{A52281F6-B72E-4B05-AD33-C3C8367FD16C}"/>
                  </a:ext>
                </a:extLst>
              </p:cNvPr>
              <p:cNvSpPr/>
              <p:nvPr/>
            </p:nvSpPr>
            <p:spPr bwMode="auto">
              <a:xfrm>
                <a:off x="4703320" y="2309900"/>
                <a:ext cx="228699"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F4528506-B990-45C2-A3CC-CCD4B1976C7C}"/>
                  </a:ext>
                </a:extLst>
              </p:cNvPr>
              <p:cNvSpPr txBox="1"/>
              <p:nvPr/>
            </p:nvSpPr>
            <p:spPr>
              <a:xfrm>
                <a:off x="4932018" y="2309900"/>
                <a:ext cx="2848879" cy="318462"/>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Curie </a:t>
                </a:r>
              </a:p>
            </p:txBody>
          </p:sp>
        </p:grpSp>
        <p:grpSp>
          <p:nvGrpSpPr>
            <p:cNvPr id="11" name="Group 10">
              <a:extLst>
                <a:ext uri="{FF2B5EF4-FFF2-40B4-BE49-F238E27FC236}">
                  <a16:creationId xmlns:a16="http://schemas.microsoft.com/office/drawing/2014/main" id="{ACDBE652-BF47-46AF-A483-056467050427}"/>
                </a:ext>
              </a:extLst>
            </p:cNvPr>
            <p:cNvGrpSpPr/>
            <p:nvPr/>
          </p:nvGrpSpPr>
          <p:grpSpPr>
            <a:xfrm>
              <a:off x="5328124" y="1882737"/>
              <a:ext cx="2827019" cy="553117"/>
              <a:chOff x="8034464" y="2397801"/>
              <a:chExt cx="2827019" cy="553117"/>
            </a:xfrm>
          </p:grpSpPr>
          <p:sp>
            <p:nvSpPr>
              <p:cNvPr id="52" name="Oval 51">
                <a:extLst>
                  <a:ext uri="{FF2B5EF4-FFF2-40B4-BE49-F238E27FC236}">
                    <a16:creationId xmlns:a16="http://schemas.microsoft.com/office/drawing/2014/main" id="{9A440346-A7F8-4EF2-BE1C-0939654A62C3}"/>
                  </a:ext>
                </a:extLst>
              </p:cNvPr>
              <p:cNvSpPr/>
              <p:nvPr/>
            </p:nvSpPr>
            <p:spPr bwMode="auto">
              <a:xfrm>
                <a:off x="8034464" y="2397801"/>
                <a:ext cx="228699"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A456729B-6309-46A1-8BC6-740B7520C778}"/>
                  </a:ext>
                </a:extLst>
              </p:cNvPr>
              <p:cNvSpPr txBox="1"/>
              <p:nvPr/>
            </p:nvSpPr>
            <p:spPr>
              <a:xfrm>
                <a:off x="8263172" y="2397801"/>
                <a:ext cx="2598311" cy="553117"/>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Davinci</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uLnTx/>
                  <a:uFillTx/>
                  <a:latin typeface="Segoe UI"/>
                  <a:ea typeface="+mn-ea"/>
                  <a:cs typeface="+mn-cs"/>
                </a:endParaRPr>
              </a:p>
            </p:txBody>
          </p:sp>
        </p:grpSp>
        <p:grpSp>
          <p:nvGrpSpPr>
            <p:cNvPr id="15" name="Group 14">
              <a:extLst>
                <a:ext uri="{FF2B5EF4-FFF2-40B4-BE49-F238E27FC236}">
                  <a16:creationId xmlns:a16="http://schemas.microsoft.com/office/drawing/2014/main" id="{C04E822C-1478-4489-A73A-DFD4CEA1D392}"/>
                </a:ext>
              </a:extLst>
            </p:cNvPr>
            <p:cNvGrpSpPr/>
            <p:nvPr/>
          </p:nvGrpSpPr>
          <p:grpSpPr>
            <a:xfrm>
              <a:off x="2630295" y="3918151"/>
              <a:ext cx="3311981" cy="318462"/>
              <a:chOff x="3280891" y="3646885"/>
              <a:chExt cx="2540604" cy="318462"/>
            </a:xfrm>
          </p:grpSpPr>
          <p:sp>
            <p:nvSpPr>
              <p:cNvPr id="49" name="Oval 48">
                <a:extLst>
                  <a:ext uri="{FF2B5EF4-FFF2-40B4-BE49-F238E27FC236}">
                    <a16:creationId xmlns:a16="http://schemas.microsoft.com/office/drawing/2014/main" id="{16135B32-0001-4659-8516-B3EF01D65627}"/>
                  </a:ext>
                </a:extLst>
              </p:cNvPr>
              <p:cNvSpPr/>
              <p:nvPr/>
            </p:nvSpPr>
            <p:spPr bwMode="auto">
              <a:xfrm>
                <a:off x="3280891" y="3646885"/>
                <a:ext cx="179804"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33D56E14-B4BC-430D-B997-459D2993F1C3}"/>
                  </a:ext>
                </a:extLst>
              </p:cNvPr>
              <p:cNvSpPr txBox="1"/>
              <p:nvPr/>
            </p:nvSpPr>
            <p:spPr>
              <a:xfrm>
                <a:off x="3460692" y="3646885"/>
                <a:ext cx="2360803" cy="318462"/>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Babbage</a:t>
                </a:r>
              </a:p>
            </p:txBody>
          </p:sp>
        </p:grpSp>
      </p:grpSp>
      <p:sp>
        <p:nvSpPr>
          <p:cNvPr id="20" name="Title 93">
            <a:extLst>
              <a:ext uri="{FF2B5EF4-FFF2-40B4-BE49-F238E27FC236}">
                <a16:creationId xmlns:a16="http://schemas.microsoft.com/office/drawing/2014/main" id="{040D43D3-87BB-4195-83A3-7B203EAAA6FF}"/>
              </a:ext>
            </a:extLst>
          </p:cNvPr>
          <p:cNvSpPr txBox="1">
            <a:spLocks/>
          </p:cNvSpPr>
          <p:nvPr/>
        </p:nvSpPr>
        <p:spPr>
          <a:xfrm>
            <a:off x="559336" y="668747"/>
            <a:ext cx="10823733"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fontAlgn="auto">
              <a:spcAft>
                <a:spcPts val="0"/>
              </a:spcAft>
              <a:buClrTx/>
              <a:buSzTx/>
              <a:tabLst/>
              <a:defRPr/>
            </a:pPr>
            <a:r>
              <a:rPr lang="en-US" b="1">
                <a:solidFill>
                  <a:srgbClr val="50E6FF"/>
                </a:solidFill>
              </a:rPr>
              <a:t>Azure </a:t>
            </a:r>
            <a:r>
              <a:rPr lang="en-US" b="1" err="1">
                <a:solidFill>
                  <a:srgbClr val="50E6FF"/>
                </a:solidFill>
              </a:rPr>
              <a:t>OpenAI</a:t>
            </a:r>
            <a:r>
              <a:rPr lang="en-US" b="1">
                <a:solidFill>
                  <a:srgbClr val="50E6FF"/>
                </a:solidFill>
              </a:rPr>
              <a:t> Service models | Family of Models</a:t>
            </a:r>
            <a:endParaRPr lang="en-IN" b="1">
              <a:solidFill>
                <a:srgbClr val="50E6FF"/>
              </a:solidFill>
            </a:endParaRPr>
          </a:p>
        </p:txBody>
      </p:sp>
      <p:cxnSp>
        <p:nvCxnSpPr>
          <p:cNvPr id="21" name="Straight Connector 20">
            <a:extLst>
              <a:ext uri="{FF2B5EF4-FFF2-40B4-BE49-F238E27FC236}">
                <a16:creationId xmlns:a16="http://schemas.microsoft.com/office/drawing/2014/main" id="{DB3C2904-CB35-4116-A6EA-4243DCFF112B}"/>
              </a:ext>
              <a:ext uri="{C183D7F6-B498-43B3-948B-1728B52AA6E4}">
                <adec:decorative xmlns:adec="http://schemas.microsoft.com/office/drawing/2017/decorative" val="1"/>
              </a:ext>
            </a:extLst>
          </p:cNvPr>
          <p:cNvCxnSpPr/>
          <p:nvPr/>
        </p:nvCxnSpPr>
        <p:spPr>
          <a:xfrm>
            <a:off x="485688" y="796964"/>
            <a:ext cx="0" cy="345455"/>
          </a:xfrm>
          <a:prstGeom prst="line">
            <a:avLst/>
          </a:prstGeom>
          <a:ln w="57150">
            <a:headEnd type="none" w="lg" len="med"/>
            <a:tailEnd type="none" w="lg" len="med"/>
          </a:ln>
        </p:spPr>
        <p:style>
          <a:lnRef idx="1">
            <a:schemeClr val="accent2"/>
          </a:lnRef>
          <a:fillRef idx="0">
            <a:schemeClr val="accent2"/>
          </a:fillRef>
          <a:effectRef idx="0">
            <a:schemeClr val="accent2"/>
          </a:effectRef>
          <a:fontRef idx="minor">
            <a:schemeClr val="tx1"/>
          </a:fontRef>
        </p:style>
      </p:cxnSp>
      <p:grpSp>
        <p:nvGrpSpPr>
          <p:cNvPr id="5" name="Group 4" descr="A chart of Codex family of models plotted by inferencing time and capability">
            <a:extLst>
              <a:ext uri="{FF2B5EF4-FFF2-40B4-BE49-F238E27FC236}">
                <a16:creationId xmlns:a16="http://schemas.microsoft.com/office/drawing/2014/main" id="{EC4E2F10-62DC-10C1-B14A-69D6C25F3AB7}"/>
              </a:ext>
            </a:extLst>
          </p:cNvPr>
          <p:cNvGrpSpPr/>
          <p:nvPr/>
        </p:nvGrpSpPr>
        <p:grpSpPr>
          <a:xfrm>
            <a:off x="7656608" y="2282700"/>
            <a:ext cx="4349854" cy="3908361"/>
            <a:chOff x="7065406" y="2282700"/>
            <a:chExt cx="4941056" cy="3908361"/>
          </a:xfrm>
        </p:grpSpPr>
        <p:grpSp>
          <p:nvGrpSpPr>
            <p:cNvPr id="3" name="Group 2">
              <a:extLst>
                <a:ext uri="{FF2B5EF4-FFF2-40B4-BE49-F238E27FC236}">
                  <a16:creationId xmlns:a16="http://schemas.microsoft.com/office/drawing/2014/main" id="{CAFCEE34-7B79-EAC8-4013-CD75A1EFB090}"/>
                </a:ext>
              </a:extLst>
            </p:cNvPr>
            <p:cNvGrpSpPr/>
            <p:nvPr/>
          </p:nvGrpSpPr>
          <p:grpSpPr>
            <a:xfrm>
              <a:off x="7604481" y="3264473"/>
              <a:ext cx="2641551" cy="353943"/>
              <a:chOff x="4703320" y="2264383"/>
              <a:chExt cx="2641551" cy="353943"/>
            </a:xfrm>
          </p:grpSpPr>
          <p:sp>
            <p:nvSpPr>
              <p:cNvPr id="4" name="Oval 3">
                <a:extLst>
                  <a:ext uri="{FF2B5EF4-FFF2-40B4-BE49-F238E27FC236}">
                    <a16:creationId xmlns:a16="http://schemas.microsoft.com/office/drawing/2014/main" id="{98184789-3CF2-DEAA-29F1-93AE2BCE5655}"/>
                  </a:ext>
                </a:extLst>
              </p:cNvPr>
              <p:cNvSpPr/>
              <p:nvPr/>
            </p:nvSpPr>
            <p:spPr bwMode="auto">
              <a:xfrm>
                <a:off x="4703320" y="2309900"/>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D7365FAE-0D2E-69E8-D6DB-D526AD1B1CAD}"/>
                  </a:ext>
                </a:extLst>
              </p:cNvPr>
              <p:cNvSpPr txBox="1"/>
              <p:nvPr/>
            </p:nvSpPr>
            <p:spPr>
              <a:xfrm>
                <a:off x="4932018" y="2264383"/>
                <a:ext cx="2412853"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Cushman-codex</a:t>
                </a:r>
              </a:p>
            </p:txBody>
          </p:sp>
        </p:grpSp>
        <p:grpSp>
          <p:nvGrpSpPr>
            <p:cNvPr id="7" name="Group 6">
              <a:extLst>
                <a:ext uri="{FF2B5EF4-FFF2-40B4-BE49-F238E27FC236}">
                  <a16:creationId xmlns:a16="http://schemas.microsoft.com/office/drawing/2014/main" id="{C6C961BF-08A3-F80F-13D8-B65919BDB8E9}"/>
                </a:ext>
              </a:extLst>
            </p:cNvPr>
            <p:cNvGrpSpPr/>
            <p:nvPr/>
          </p:nvGrpSpPr>
          <p:grpSpPr>
            <a:xfrm>
              <a:off x="9364899" y="2282700"/>
              <a:ext cx="2641563" cy="353943"/>
              <a:chOff x="8034464" y="2352654"/>
              <a:chExt cx="2641563" cy="353943"/>
            </a:xfrm>
          </p:grpSpPr>
          <p:sp>
            <p:nvSpPr>
              <p:cNvPr id="8" name="Oval 7">
                <a:extLst>
                  <a:ext uri="{FF2B5EF4-FFF2-40B4-BE49-F238E27FC236}">
                    <a16:creationId xmlns:a16="http://schemas.microsoft.com/office/drawing/2014/main" id="{4F183166-403D-641C-CF46-72119D8E10A2}"/>
                  </a:ext>
                </a:extLst>
              </p:cNvPr>
              <p:cNvSpPr/>
              <p:nvPr/>
            </p:nvSpPr>
            <p:spPr bwMode="auto">
              <a:xfrm>
                <a:off x="8034464" y="2397801"/>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80FEB7A1-E08F-FA25-C90A-9C4C1F521400}"/>
                  </a:ext>
                </a:extLst>
              </p:cNvPr>
              <p:cNvSpPr txBox="1"/>
              <p:nvPr/>
            </p:nvSpPr>
            <p:spPr>
              <a:xfrm>
                <a:off x="8263172" y="2352654"/>
                <a:ext cx="2412855"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Davinci-codex</a:t>
                </a:r>
              </a:p>
            </p:txBody>
          </p:sp>
        </p:grpSp>
        <p:cxnSp>
          <p:nvCxnSpPr>
            <p:cNvPr id="10" name="Straight Arrow Connector 9">
              <a:extLst>
                <a:ext uri="{FF2B5EF4-FFF2-40B4-BE49-F238E27FC236}">
                  <a16:creationId xmlns:a16="http://schemas.microsoft.com/office/drawing/2014/main" id="{F13C8092-B95A-A0C3-4B53-C537105F4188}"/>
                </a:ext>
              </a:extLst>
            </p:cNvPr>
            <p:cNvCxnSpPr>
              <a:cxnSpLocks/>
            </p:cNvCxnSpPr>
            <p:nvPr/>
          </p:nvCxnSpPr>
          <p:spPr>
            <a:xfrm flipV="1">
              <a:off x="7065406" y="5834974"/>
              <a:ext cx="4524039" cy="7001"/>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30D92E3-8F72-B235-8993-883054D291AE}"/>
                </a:ext>
              </a:extLst>
            </p:cNvPr>
            <p:cNvSpPr txBox="1"/>
            <p:nvPr/>
          </p:nvSpPr>
          <p:spPr>
            <a:xfrm>
              <a:off x="8170560" y="5944840"/>
              <a:ext cx="2154936"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Capability</a:t>
              </a:r>
            </a:p>
          </p:txBody>
        </p:sp>
        <p:cxnSp>
          <p:nvCxnSpPr>
            <p:cNvPr id="14" name="Straight Arrow Connector 13">
              <a:extLst>
                <a:ext uri="{FF2B5EF4-FFF2-40B4-BE49-F238E27FC236}">
                  <a16:creationId xmlns:a16="http://schemas.microsoft.com/office/drawing/2014/main" id="{7DAD50A6-1D41-B4F9-2EF9-9C0DB8F364D5}"/>
                </a:ext>
              </a:extLst>
            </p:cNvPr>
            <p:cNvCxnSpPr>
              <a:cxnSpLocks/>
            </p:cNvCxnSpPr>
            <p:nvPr/>
          </p:nvCxnSpPr>
          <p:spPr>
            <a:xfrm flipV="1">
              <a:off x="7065406" y="2327847"/>
              <a:ext cx="0" cy="3514129"/>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F3FE1F58-8E6D-C0C9-E0C8-D5BBB718CDC0}"/>
              </a:ext>
            </a:extLst>
          </p:cNvPr>
          <p:cNvSpPr/>
          <p:nvPr/>
        </p:nvSpPr>
        <p:spPr bwMode="auto">
          <a:xfrm>
            <a:off x="8775791" y="1648172"/>
            <a:ext cx="2011680" cy="365760"/>
          </a:xfrm>
          <a:prstGeom prst="rect">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8" name="Rectangle 17">
            <a:extLst>
              <a:ext uri="{FF2B5EF4-FFF2-40B4-BE49-F238E27FC236}">
                <a16:creationId xmlns:a16="http://schemas.microsoft.com/office/drawing/2014/main" id="{F15DDA5D-E4BB-6BD8-CF4B-6531D08839E3}"/>
              </a:ext>
            </a:extLst>
          </p:cNvPr>
          <p:cNvSpPr/>
          <p:nvPr/>
        </p:nvSpPr>
        <p:spPr bwMode="auto">
          <a:xfrm>
            <a:off x="2740284" y="1660017"/>
            <a:ext cx="2011680" cy="36576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23" name="TextBox 22">
            <a:extLst>
              <a:ext uri="{FF2B5EF4-FFF2-40B4-BE49-F238E27FC236}">
                <a16:creationId xmlns:a16="http://schemas.microsoft.com/office/drawing/2014/main" id="{D377B17A-CE54-DACF-727B-343AA32A0CDC}"/>
              </a:ext>
            </a:extLst>
          </p:cNvPr>
          <p:cNvSpPr txBox="1"/>
          <p:nvPr/>
        </p:nvSpPr>
        <p:spPr>
          <a:xfrm>
            <a:off x="1033277" y="5156945"/>
            <a:ext cx="2568367" cy="261610"/>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2048 Tokens</a:t>
            </a:r>
          </a:p>
        </p:txBody>
      </p:sp>
      <p:sp>
        <p:nvSpPr>
          <p:cNvPr id="26" name="TextBox 25">
            <a:extLst>
              <a:ext uri="{FF2B5EF4-FFF2-40B4-BE49-F238E27FC236}">
                <a16:creationId xmlns:a16="http://schemas.microsoft.com/office/drawing/2014/main" id="{A6A4E428-C835-D125-E4F9-8F925EA8A6BC}"/>
              </a:ext>
            </a:extLst>
          </p:cNvPr>
          <p:cNvSpPr txBox="1"/>
          <p:nvPr/>
        </p:nvSpPr>
        <p:spPr>
          <a:xfrm>
            <a:off x="1038771" y="5370839"/>
            <a:ext cx="2568367" cy="477054"/>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Simple classification</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Parsing and formatting text</a:t>
            </a:r>
          </a:p>
        </p:txBody>
      </p:sp>
      <p:sp>
        <p:nvSpPr>
          <p:cNvPr id="28" name="TextBox 27">
            <a:extLst>
              <a:ext uri="{FF2B5EF4-FFF2-40B4-BE49-F238E27FC236}">
                <a16:creationId xmlns:a16="http://schemas.microsoft.com/office/drawing/2014/main" id="{1EA8E3D1-FCB1-3228-C593-37270C6BF0AE}"/>
              </a:ext>
            </a:extLst>
          </p:cNvPr>
          <p:cNvSpPr txBox="1"/>
          <p:nvPr/>
        </p:nvSpPr>
        <p:spPr>
          <a:xfrm>
            <a:off x="2377142" y="4402406"/>
            <a:ext cx="2568367" cy="261610"/>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2048 Tokens</a:t>
            </a:r>
          </a:p>
        </p:txBody>
      </p:sp>
      <p:sp>
        <p:nvSpPr>
          <p:cNvPr id="29" name="TextBox 28">
            <a:extLst>
              <a:ext uri="{FF2B5EF4-FFF2-40B4-BE49-F238E27FC236}">
                <a16:creationId xmlns:a16="http://schemas.microsoft.com/office/drawing/2014/main" id="{D6507B9C-5A3B-5789-4232-43881A196218}"/>
              </a:ext>
            </a:extLst>
          </p:cNvPr>
          <p:cNvSpPr txBox="1"/>
          <p:nvPr/>
        </p:nvSpPr>
        <p:spPr>
          <a:xfrm>
            <a:off x="2382635" y="4616300"/>
            <a:ext cx="3072083" cy="477054"/>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Semantic search ranking </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Moderately complex classification</a:t>
            </a:r>
          </a:p>
        </p:txBody>
      </p:sp>
      <p:sp>
        <p:nvSpPr>
          <p:cNvPr id="31" name="TextBox 30">
            <a:extLst>
              <a:ext uri="{FF2B5EF4-FFF2-40B4-BE49-F238E27FC236}">
                <a16:creationId xmlns:a16="http://schemas.microsoft.com/office/drawing/2014/main" id="{BE5E6F9B-645E-E892-5F2B-786A55A2861A}"/>
              </a:ext>
            </a:extLst>
          </p:cNvPr>
          <p:cNvSpPr txBox="1"/>
          <p:nvPr/>
        </p:nvSpPr>
        <p:spPr>
          <a:xfrm>
            <a:off x="3714914" y="3536103"/>
            <a:ext cx="2568367" cy="261610"/>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2048 Tokens</a:t>
            </a:r>
          </a:p>
        </p:txBody>
      </p:sp>
      <p:sp>
        <p:nvSpPr>
          <p:cNvPr id="32" name="TextBox 31">
            <a:extLst>
              <a:ext uri="{FF2B5EF4-FFF2-40B4-BE49-F238E27FC236}">
                <a16:creationId xmlns:a16="http://schemas.microsoft.com/office/drawing/2014/main" id="{EA98B6D1-5152-4B03-0C7C-A7B91CFF0C29}"/>
              </a:ext>
            </a:extLst>
          </p:cNvPr>
          <p:cNvSpPr txBox="1"/>
          <p:nvPr/>
        </p:nvSpPr>
        <p:spPr>
          <a:xfrm>
            <a:off x="3720407" y="3749997"/>
            <a:ext cx="3072083" cy="477054"/>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Answering questions</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Complex, nuanced classification </a:t>
            </a:r>
          </a:p>
        </p:txBody>
      </p:sp>
      <p:sp>
        <p:nvSpPr>
          <p:cNvPr id="34" name="TextBox 33">
            <a:extLst>
              <a:ext uri="{FF2B5EF4-FFF2-40B4-BE49-F238E27FC236}">
                <a16:creationId xmlns:a16="http://schemas.microsoft.com/office/drawing/2014/main" id="{EF81C594-9CAA-5E7F-DF53-7F68D4BC8394}"/>
              </a:ext>
            </a:extLst>
          </p:cNvPr>
          <p:cNvSpPr txBox="1"/>
          <p:nvPr/>
        </p:nvSpPr>
        <p:spPr>
          <a:xfrm>
            <a:off x="5072406" y="2512202"/>
            <a:ext cx="2568367" cy="261610"/>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4000 Tokens</a:t>
            </a:r>
          </a:p>
        </p:txBody>
      </p:sp>
      <p:sp>
        <p:nvSpPr>
          <p:cNvPr id="35" name="TextBox 34">
            <a:extLst>
              <a:ext uri="{FF2B5EF4-FFF2-40B4-BE49-F238E27FC236}">
                <a16:creationId xmlns:a16="http://schemas.microsoft.com/office/drawing/2014/main" id="{7C8D5084-95EE-4446-9E7C-859553E23CD1}"/>
              </a:ext>
            </a:extLst>
          </p:cNvPr>
          <p:cNvSpPr txBox="1"/>
          <p:nvPr/>
        </p:nvSpPr>
        <p:spPr>
          <a:xfrm>
            <a:off x="5077899" y="2726096"/>
            <a:ext cx="3072083" cy="692497"/>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uLnTx/>
                <a:uFillTx/>
                <a:latin typeface="Segoe UI"/>
                <a:ea typeface="+mn-ea"/>
                <a:cs typeface="+mn-cs"/>
              </a:rPr>
              <a:t>Summarizing for</a:t>
            </a:r>
            <a:br>
              <a:rPr kumimoji="0" lang="en-US" sz="1400" b="0" i="0" u="none" strike="noStrike" kern="1200" cap="none" spc="0" normalizeH="0" baseline="0" noProof="0">
                <a:ln>
                  <a:noFill/>
                </a:ln>
                <a:solidFill>
                  <a:srgbClr val="FFFFFF"/>
                </a:solidFill>
                <a:uLnTx/>
                <a:uFillTx/>
                <a:latin typeface="Segoe UI"/>
                <a:ea typeface="+mn-ea"/>
                <a:cs typeface="+mn-cs"/>
              </a:rPr>
            </a:br>
            <a:r>
              <a:rPr kumimoji="0" lang="en-US" sz="1400" b="0" i="0" u="none" strike="noStrike" kern="1200" cap="none" spc="0" normalizeH="0" baseline="0" noProof="0">
                <a:ln>
                  <a:noFill/>
                </a:ln>
                <a:solidFill>
                  <a:srgbClr val="FFFFFF"/>
                </a:solidFill>
                <a:uLnTx/>
                <a:uFillTx/>
                <a:latin typeface="Segoe UI"/>
                <a:ea typeface="+mn-ea"/>
                <a:cs typeface="+mn-cs"/>
              </a:rPr>
              <a:t>specific audience</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uLnTx/>
                <a:uFillTx/>
                <a:latin typeface="Segoe UI"/>
                <a:ea typeface="+mn-ea"/>
                <a:cs typeface="+mn-cs"/>
              </a:rPr>
              <a:t>Generating creative content</a:t>
            </a:r>
          </a:p>
        </p:txBody>
      </p:sp>
    </p:spTree>
    <p:extLst>
      <p:ext uri="{BB962C8B-B14F-4D97-AF65-F5344CB8AC3E}">
        <p14:creationId xmlns:p14="http://schemas.microsoft.com/office/powerpoint/2010/main" val="56223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26" grpId="0"/>
      <p:bldP spid="28" grpId="0"/>
      <p:bldP spid="29" grpId="0"/>
      <p:bldP spid="31" grpId="0"/>
      <p:bldP spid="32" grpId="0"/>
      <p:bldP spid="34" grpId="0"/>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EE032-3AB1-EFC7-9CEE-87BD8599F81D}"/>
              </a:ext>
            </a:extLst>
          </p:cNvPr>
          <p:cNvSpPr>
            <a:spLocks noGrp="1"/>
          </p:cNvSpPr>
          <p:nvPr>
            <p:ph type="title"/>
          </p:nvPr>
        </p:nvSpPr>
        <p:spPr>
          <a:xfrm>
            <a:off x="831850" y="1709739"/>
            <a:ext cx="10515600" cy="995362"/>
          </a:xfrm>
        </p:spPr>
        <p:txBody>
          <a:bodyPr/>
          <a:lstStyle/>
          <a:p>
            <a:r>
              <a:rPr lang="en-US"/>
              <a:t>Hands On Labs</a:t>
            </a:r>
          </a:p>
        </p:txBody>
      </p:sp>
      <p:sp>
        <p:nvSpPr>
          <p:cNvPr id="3" name="Text Placeholder 2">
            <a:extLst>
              <a:ext uri="{FF2B5EF4-FFF2-40B4-BE49-F238E27FC236}">
                <a16:creationId xmlns:a16="http://schemas.microsoft.com/office/drawing/2014/main" id="{DD1EB719-8F80-8C58-5361-B3F56CCA8991}"/>
              </a:ext>
            </a:extLst>
          </p:cNvPr>
          <p:cNvSpPr>
            <a:spLocks noGrp="1"/>
          </p:cNvSpPr>
          <p:nvPr>
            <p:ph type="body" idx="1"/>
          </p:nvPr>
        </p:nvSpPr>
        <p:spPr>
          <a:xfrm>
            <a:off x="831850" y="2881313"/>
            <a:ext cx="10515600" cy="3208337"/>
          </a:xfrm>
        </p:spPr>
        <p:txBody>
          <a:bodyPr vert="horz" lIns="91440" tIns="45720" rIns="91440" bIns="45720" rtlCol="0" anchor="t">
            <a:normAutofit/>
          </a:bodyPr>
          <a:lstStyle/>
          <a:p>
            <a:pPr marL="342900" indent="-342900">
              <a:buFont typeface="Arial" panose="020B0604020202020204" pitchFamily="34" charset="0"/>
              <a:buChar char="•"/>
            </a:pPr>
            <a:r>
              <a:rPr lang="en-US"/>
              <a:t>Form Recognizer</a:t>
            </a:r>
          </a:p>
          <a:p>
            <a:pPr marL="342900" indent="-342900">
              <a:buFont typeface="Arial" panose="020B0604020202020204" pitchFamily="34" charset="0"/>
              <a:buChar char="•"/>
            </a:pPr>
            <a:r>
              <a:rPr lang="en-US"/>
              <a:t>Azure Search</a:t>
            </a:r>
          </a:p>
          <a:p>
            <a:pPr marL="342900" indent="-342900">
              <a:buFont typeface="Arial" panose="020B0604020202020204" pitchFamily="34" charset="0"/>
              <a:buChar char="•"/>
            </a:pPr>
            <a:r>
              <a:rPr lang="en-US"/>
              <a:t>Azure OpenAI</a:t>
            </a:r>
            <a:endParaRPr lang="en-US">
              <a:ea typeface="Calibri"/>
              <a:cs typeface="Calibri"/>
            </a:endParaRPr>
          </a:p>
        </p:txBody>
      </p:sp>
    </p:spTree>
    <p:extLst>
      <p:ext uri="{BB962C8B-B14F-4D97-AF65-F5344CB8AC3E}">
        <p14:creationId xmlns:p14="http://schemas.microsoft.com/office/powerpoint/2010/main" val="2836668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9AFD4AAD-1F40-4E53-7818-F7CB61B9D4D4}"/>
              </a:ext>
            </a:extLst>
          </p:cNvPr>
          <p:cNvPicPr>
            <a:picLocks noChangeAspect="1"/>
          </p:cNvPicPr>
          <p:nvPr/>
        </p:nvPicPr>
        <p:blipFill rotWithShape="1">
          <a:blip r:embed="rId3"/>
          <a:srcRect t="3790" b="3997"/>
          <a:stretch/>
        </p:blipFill>
        <p:spPr>
          <a:xfrm>
            <a:off x="352425" y="271473"/>
            <a:ext cx="10958513" cy="6164165"/>
          </a:xfrm>
          <a:prstGeom prst="rect">
            <a:avLst/>
          </a:prstGeom>
        </p:spPr>
      </p:pic>
      <p:sp>
        <p:nvSpPr>
          <p:cNvPr id="7" name="Title 6">
            <a:extLst>
              <a:ext uri="{FF2B5EF4-FFF2-40B4-BE49-F238E27FC236}">
                <a16:creationId xmlns:a16="http://schemas.microsoft.com/office/drawing/2014/main" id="{92DA0BF0-A1DD-C265-8807-D2CA71F9515E}"/>
              </a:ext>
            </a:extLst>
          </p:cNvPr>
          <p:cNvSpPr>
            <a:spLocks noGrp="1"/>
          </p:cNvSpPr>
          <p:nvPr>
            <p:ph type="title"/>
          </p:nvPr>
        </p:nvSpPr>
        <p:spPr>
          <a:xfrm>
            <a:off x="7015163" y="500061"/>
            <a:ext cx="3976688" cy="466726"/>
          </a:xfrm>
          <a:solidFill>
            <a:srgbClr val="000000">
              <a:alpha val="80000"/>
            </a:srgbClr>
          </a:solidFill>
          <a:ln w="279400" cap="sq" cmpd="thinThick">
            <a:solidFill>
              <a:srgbClr val="262626">
                <a:alpha val="89804"/>
              </a:srgbClr>
            </a:solidFill>
            <a:miter lim="800000"/>
          </a:ln>
        </p:spPr>
        <p:txBody>
          <a:bodyPr anchor="ctr">
            <a:noAutofit/>
          </a:bodyPr>
          <a:lstStyle/>
          <a:p>
            <a:pPr algn="ctr"/>
            <a:r>
              <a:rPr lang="en-US" sz="1600">
                <a:solidFill>
                  <a:srgbClr val="FFFFFF"/>
                </a:solidFill>
              </a:rPr>
              <a:t>BPA Architecture</a:t>
            </a:r>
            <a:br>
              <a:rPr lang="en-US" sz="1600">
                <a:solidFill>
                  <a:srgbClr val="FFFFFF"/>
                </a:solidFill>
              </a:rPr>
            </a:br>
            <a:r>
              <a:rPr lang="en-US" sz="1600">
                <a:solidFill>
                  <a:srgbClr val="FFFFFF"/>
                </a:solidFill>
              </a:rPr>
              <a:t>Lab setup</a:t>
            </a:r>
          </a:p>
        </p:txBody>
      </p:sp>
    </p:spTree>
    <p:extLst>
      <p:ext uri="{BB962C8B-B14F-4D97-AF65-F5344CB8AC3E}">
        <p14:creationId xmlns:p14="http://schemas.microsoft.com/office/powerpoint/2010/main" val="231893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3" name="Group 1032">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034" name="Freeform: Shape 1033">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7" name="Rectangle 1036">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9" name="Isosceles Triangle 1038">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allenges of Traditional Text Analytics used in NLP/NLU | by Constantin  Kogan | Medium">
            <a:extLst>
              <a:ext uri="{FF2B5EF4-FFF2-40B4-BE49-F238E27FC236}">
                <a16:creationId xmlns:a16="http://schemas.microsoft.com/office/drawing/2014/main" id="{1D34E611-4534-4768-9200-6253E843D8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622"/>
          <a:stretch/>
        </p:blipFill>
        <p:spPr bwMode="auto">
          <a:xfrm>
            <a:off x="2492291" y="644757"/>
            <a:ext cx="8556913" cy="55697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239A1A9-16D6-476A-B046-7CC6DEE6C437}"/>
              </a:ext>
            </a:extLst>
          </p:cNvPr>
          <p:cNvSpPr/>
          <p:nvPr/>
        </p:nvSpPr>
        <p:spPr>
          <a:xfrm>
            <a:off x="1142796" y="643467"/>
            <a:ext cx="7173890" cy="5569774"/>
          </a:xfrm>
          <a:prstGeom prst="rect">
            <a:avLst/>
          </a:prstGeom>
          <a:gradFill flip="none" rotWithShape="1">
            <a:gsLst>
              <a:gs pos="23000">
                <a:schemeClr val="tx1"/>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29EAB46-F914-4FF3-A632-D7FD05370761}"/>
              </a:ext>
            </a:extLst>
          </p:cNvPr>
          <p:cNvSpPr txBox="1"/>
          <p:nvPr/>
        </p:nvSpPr>
        <p:spPr>
          <a:xfrm>
            <a:off x="1548905" y="1015912"/>
            <a:ext cx="4926841" cy="491225"/>
          </a:xfrm>
          <a:prstGeom prst="rect">
            <a:avLst/>
          </a:prstGeom>
          <a:noFill/>
        </p:spPr>
        <p:txBody>
          <a:bodyPr wrap="square" rtlCol="0">
            <a:spAutoFit/>
          </a:bodyPr>
          <a:lstStyle/>
          <a:p>
            <a:pPr defTabSz="370332">
              <a:spcAft>
                <a:spcPts val="600"/>
              </a:spcAft>
            </a:pPr>
            <a:r>
              <a:rPr lang="en-US" sz="2592" kern="1200">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rPr>
              <a:t>Agenda</a:t>
            </a:r>
            <a:endParaRPr lang="en-US" sz="3200">
              <a:solidFill>
                <a:schemeClr val="bg1"/>
              </a:solidFill>
              <a:latin typeface="Segoe UI Semibold" panose="020B0702040204020203" pitchFamily="34" charset="0"/>
              <a:ea typeface="STZhongsong" panose="020B0503020204020204" pitchFamily="2" charset="-122"/>
              <a:cs typeface="Segoe UI Semibold" panose="020B0702040204020203" pitchFamily="34" charset="0"/>
            </a:endParaRPr>
          </a:p>
        </p:txBody>
      </p:sp>
      <p:sp>
        <p:nvSpPr>
          <p:cNvPr id="11" name="TextBox 10">
            <a:extLst>
              <a:ext uri="{FF2B5EF4-FFF2-40B4-BE49-F238E27FC236}">
                <a16:creationId xmlns:a16="http://schemas.microsoft.com/office/drawing/2014/main" id="{608EB188-3C11-4743-8830-5208D62542F0}"/>
              </a:ext>
            </a:extLst>
          </p:cNvPr>
          <p:cNvSpPr txBox="1"/>
          <p:nvPr/>
        </p:nvSpPr>
        <p:spPr>
          <a:xfrm>
            <a:off x="1416690" y="1585397"/>
            <a:ext cx="5587316" cy="1823191"/>
          </a:xfrm>
          <a:prstGeom prst="rect">
            <a:avLst/>
          </a:prstGeom>
          <a:noFill/>
        </p:spPr>
        <p:txBody>
          <a:bodyPr wrap="square" lIns="91440" tIns="45720" rIns="91440" bIns="45720" rtlCol="0" anchor="t">
            <a:spAutoFit/>
          </a:bodyPr>
          <a:lstStyle/>
          <a:p>
            <a:pPr marL="231458" indent="-231458" defTabSz="370332">
              <a:spcAft>
                <a:spcPts val="600"/>
              </a:spcAft>
              <a:buFont typeface="Arial"/>
              <a:buChar char="•"/>
            </a:pPr>
            <a:r>
              <a:rPr lang="en-US" sz="1458" b="1" kern="1200">
                <a:solidFill>
                  <a:schemeClr val="bg1"/>
                </a:solidFill>
                <a:latin typeface="+mn-lt"/>
                <a:ea typeface="+mn-lt"/>
                <a:cs typeface="+mn-lt"/>
              </a:rPr>
              <a:t>Forms Recognizer</a:t>
            </a:r>
            <a:r>
              <a:rPr lang="en-US" sz="1458" kern="1200">
                <a:solidFill>
                  <a:schemeClr val="bg1"/>
                </a:solidFill>
                <a:latin typeface="+mn-lt"/>
                <a:ea typeface="+mn-lt"/>
                <a:cs typeface="+mn-lt"/>
              </a:rPr>
              <a:t> - Overview and Experience</a:t>
            </a:r>
            <a:endParaRPr lang="en-US" sz="1458" kern="1200">
              <a:solidFill>
                <a:schemeClr val="tx1"/>
              </a:solidFill>
              <a:latin typeface="+mn-lt"/>
              <a:ea typeface="+mn-ea"/>
              <a:cs typeface="Calibri" panose="020F0502020204030204"/>
            </a:endParaRPr>
          </a:p>
          <a:p>
            <a:pPr marL="231458" indent="-231458" defTabSz="370332">
              <a:spcAft>
                <a:spcPts val="600"/>
              </a:spcAft>
              <a:buFont typeface="Arial"/>
              <a:buChar char="•"/>
            </a:pPr>
            <a:r>
              <a:rPr lang="en-US" sz="1458" b="1" kern="1200">
                <a:solidFill>
                  <a:schemeClr val="bg1"/>
                </a:solidFill>
                <a:latin typeface="+mn-lt"/>
                <a:ea typeface="+mn-lt"/>
                <a:cs typeface="+mn-lt"/>
              </a:rPr>
              <a:t>Azure </a:t>
            </a:r>
            <a:r>
              <a:rPr lang="en-US" sz="1458" b="1" kern="1200" err="1">
                <a:solidFill>
                  <a:schemeClr val="bg1"/>
                </a:solidFill>
                <a:latin typeface="+mn-lt"/>
                <a:ea typeface="+mn-lt"/>
                <a:cs typeface="+mn-lt"/>
              </a:rPr>
              <a:t>OpenAI</a:t>
            </a:r>
            <a:r>
              <a:rPr lang="en-US" sz="1458" kern="1200">
                <a:solidFill>
                  <a:schemeClr val="bg1"/>
                </a:solidFill>
                <a:latin typeface="+mn-lt"/>
                <a:ea typeface="+mn-lt"/>
                <a:cs typeface="+mn-lt"/>
              </a:rPr>
              <a:t> - Brief overview &amp; Accessibility</a:t>
            </a:r>
          </a:p>
          <a:p>
            <a:pPr marL="231458" indent="-231458" defTabSz="370332">
              <a:spcAft>
                <a:spcPts val="600"/>
              </a:spcAft>
              <a:buFont typeface="Arial"/>
              <a:buChar char="•"/>
            </a:pPr>
            <a:r>
              <a:rPr lang="en-US" sz="1458" b="1" kern="1200">
                <a:solidFill>
                  <a:schemeClr val="bg1"/>
                </a:solidFill>
                <a:latin typeface="+mn-lt"/>
                <a:ea typeface="+mn-lt"/>
                <a:cs typeface="+mn-lt"/>
              </a:rPr>
              <a:t>Business Process Automation(BPA) Accelerator</a:t>
            </a:r>
            <a:r>
              <a:rPr lang="en-US" sz="1458" kern="1200">
                <a:solidFill>
                  <a:schemeClr val="bg1"/>
                </a:solidFill>
                <a:latin typeface="+mn-lt"/>
                <a:ea typeface="+mn-lt"/>
                <a:cs typeface="+mn-lt"/>
              </a:rPr>
              <a:t> Capabilities &amp; Usage</a:t>
            </a:r>
          </a:p>
          <a:p>
            <a:pPr marL="231458" indent="-231458" defTabSz="370332">
              <a:spcAft>
                <a:spcPts val="600"/>
              </a:spcAft>
              <a:buFont typeface="Arial"/>
              <a:buChar char="•"/>
            </a:pPr>
            <a:r>
              <a:rPr lang="en-US" sz="1458" kern="1200">
                <a:solidFill>
                  <a:schemeClr val="bg1"/>
                </a:solidFill>
                <a:latin typeface="+mn-lt"/>
                <a:ea typeface="+mn-lt"/>
                <a:cs typeface="+mn-lt"/>
              </a:rPr>
              <a:t>Develop and execute BPA pipeline with Form Recognizer</a:t>
            </a:r>
          </a:p>
          <a:p>
            <a:pPr marL="231458" indent="-231458" defTabSz="370332">
              <a:spcAft>
                <a:spcPts val="600"/>
              </a:spcAft>
              <a:buFont typeface="Arial"/>
              <a:buChar char="•"/>
            </a:pPr>
            <a:r>
              <a:rPr lang="en-US" sz="1458" kern="1200">
                <a:solidFill>
                  <a:schemeClr val="bg1"/>
                </a:solidFill>
                <a:latin typeface="+mn-lt"/>
                <a:ea typeface="+mn-lt"/>
                <a:cs typeface="+mn-lt"/>
              </a:rPr>
              <a:t>Analyze the output with </a:t>
            </a:r>
            <a:r>
              <a:rPr lang="en-US" sz="1458" b="1" kern="1200">
                <a:solidFill>
                  <a:schemeClr val="bg1"/>
                </a:solidFill>
                <a:latin typeface="+mn-lt"/>
                <a:ea typeface="+mn-lt"/>
                <a:cs typeface="+mn-lt"/>
              </a:rPr>
              <a:t>Azure Search</a:t>
            </a:r>
            <a:endParaRPr lang="en-US" sz="1458" kern="1200">
              <a:solidFill>
                <a:schemeClr val="bg1"/>
              </a:solidFill>
              <a:latin typeface="+mn-lt"/>
              <a:ea typeface="+mn-lt"/>
              <a:cs typeface="+mn-lt"/>
            </a:endParaRPr>
          </a:p>
          <a:p>
            <a:pPr marL="231458" indent="-231458" defTabSz="370332">
              <a:spcAft>
                <a:spcPts val="600"/>
              </a:spcAft>
              <a:buFont typeface="Arial"/>
              <a:buChar char="•"/>
            </a:pPr>
            <a:r>
              <a:rPr lang="en-US" sz="1458" b="1" kern="1200">
                <a:solidFill>
                  <a:schemeClr val="bg1"/>
                </a:solidFill>
                <a:latin typeface="+mn-lt"/>
                <a:ea typeface="+mn-lt"/>
                <a:cs typeface="+mn-lt"/>
              </a:rPr>
              <a:t>Azure </a:t>
            </a:r>
            <a:r>
              <a:rPr lang="en-US" sz="1458" b="1" kern="1200" err="1">
                <a:solidFill>
                  <a:schemeClr val="bg1"/>
                </a:solidFill>
                <a:latin typeface="+mn-lt"/>
                <a:ea typeface="+mn-lt"/>
                <a:cs typeface="+mn-lt"/>
              </a:rPr>
              <a:t>OpenAI</a:t>
            </a:r>
            <a:r>
              <a:rPr lang="en-US" sz="1458" kern="1200">
                <a:solidFill>
                  <a:schemeClr val="bg1"/>
                </a:solidFill>
                <a:latin typeface="+mn-lt"/>
                <a:ea typeface="+mn-lt"/>
                <a:cs typeface="+mn-lt"/>
              </a:rPr>
              <a:t> usage to enhance the extracted information</a:t>
            </a:r>
            <a:endParaRPr lang="en-US">
              <a:solidFill>
                <a:schemeClr val="bg1"/>
              </a:solidFill>
              <a:ea typeface="+mn-lt"/>
              <a:cs typeface="+mn-lt"/>
            </a:endParaRPr>
          </a:p>
        </p:txBody>
      </p:sp>
    </p:spTree>
    <p:extLst>
      <p:ext uri="{BB962C8B-B14F-4D97-AF65-F5344CB8AC3E}">
        <p14:creationId xmlns:p14="http://schemas.microsoft.com/office/powerpoint/2010/main" val="110285659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97A0C3-FA8B-4210-A910-CACD1D03FFA7}"/>
              </a:ext>
            </a:extLst>
          </p:cNvPr>
          <p:cNvSpPr txBox="1">
            <a:spLocks noGrp="1"/>
          </p:cNvSpPr>
          <p:nvPr>
            <p:ph type="title" idx="4294967295"/>
          </p:nvPr>
        </p:nvSpPr>
        <p:spPr>
          <a:xfrm>
            <a:off x="4083050" y="2459038"/>
            <a:ext cx="8108950" cy="13223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mj-lt"/>
                <a:ea typeface="+mn-ea"/>
                <a:cs typeface="+mn-cs"/>
              </a:rPr>
              <a:t>“Again and again, we hunt for that document we urgently need and it is nowhere to be found. We have more data than ever before, but we struggle to navigate to the right data the moment we need it”</a:t>
            </a:r>
            <a:br>
              <a:rPr kumimoji="0" lang="en-US" sz="2000" b="0" i="0" u="none" strike="noStrike" kern="1200" cap="none" spc="0" normalizeH="0" baseline="0" noProof="0">
                <a:ln>
                  <a:noFill/>
                </a:ln>
                <a:solidFill>
                  <a:schemeClr val="tx1"/>
                </a:solidFill>
                <a:effectLst/>
                <a:uLnTx/>
                <a:uFillTx/>
                <a:latin typeface="+mj-lt"/>
                <a:ea typeface="+mn-ea"/>
                <a:cs typeface="+mn-cs"/>
              </a:rPr>
            </a:br>
            <a:r>
              <a:rPr kumimoji="0" lang="en-US" sz="2000" b="0" i="0" u="none" strike="noStrike" kern="1200" cap="none" spc="0" normalizeH="0" baseline="0" noProof="0">
                <a:ln>
                  <a:noFill/>
                </a:ln>
                <a:solidFill>
                  <a:schemeClr val="tx1"/>
                </a:solidFill>
                <a:effectLst/>
                <a:uLnTx/>
                <a:uFillTx/>
                <a:latin typeface="+mj-lt"/>
                <a:ea typeface="+mn-ea"/>
                <a:cs typeface="+mn-cs"/>
              </a:rPr>
              <a:t>–</a:t>
            </a:r>
            <a:r>
              <a:rPr kumimoji="0" lang="en-US" sz="2000" b="0" i="1" u="none" strike="noStrike" kern="1200" cap="none" spc="0" normalizeH="0" baseline="0" noProof="0">
                <a:ln>
                  <a:noFill/>
                </a:ln>
                <a:solidFill>
                  <a:schemeClr val="tx1"/>
                </a:solidFill>
                <a:effectLst/>
                <a:uLnTx/>
                <a:uFillTx/>
                <a:latin typeface="+mj-lt"/>
                <a:ea typeface="+mn-ea"/>
                <a:cs typeface="+mn-cs"/>
              </a:rPr>
              <a:t>Everyone (at some point) </a:t>
            </a:r>
          </a:p>
        </p:txBody>
      </p:sp>
    </p:spTree>
    <p:extLst>
      <p:ext uri="{BB962C8B-B14F-4D97-AF65-F5344CB8AC3E}">
        <p14:creationId xmlns:p14="http://schemas.microsoft.com/office/powerpoint/2010/main" val="3548521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A6952D7-05F6-4693-853A-5EEFB4B94170}"/>
              </a:ext>
            </a:extLst>
          </p:cNvPr>
          <p:cNvPicPr>
            <a:picLocks noChangeAspect="1"/>
          </p:cNvPicPr>
          <p:nvPr/>
        </p:nvPicPr>
        <p:blipFill rotWithShape="1">
          <a:blip r:embed="rId3">
            <a:extLst>
              <a:ext uri="{28A0092B-C50C-407E-A947-70E740481C1C}">
                <a14:useLocalDpi xmlns:a14="http://schemas.microsoft.com/office/drawing/2010/main" val="0"/>
              </a:ext>
            </a:extLst>
          </a:blip>
          <a:srcRect t="36133" b="21187"/>
          <a:stretch/>
        </p:blipFill>
        <p:spPr>
          <a:xfrm>
            <a:off x="0" y="4082810"/>
            <a:ext cx="12192000" cy="2775190"/>
          </a:xfrm>
          <a:prstGeom prst="rect">
            <a:avLst/>
          </a:prstGeom>
        </p:spPr>
      </p:pic>
      <p:sp>
        <p:nvSpPr>
          <p:cNvPr id="8" name="Rectangle 7">
            <a:extLst>
              <a:ext uri="{FF2B5EF4-FFF2-40B4-BE49-F238E27FC236}">
                <a16:creationId xmlns:a16="http://schemas.microsoft.com/office/drawing/2014/main" id="{207AB768-8D5E-4FED-8255-762EE386BCE0}"/>
              </a:ext>
            </a:extLst>
          </p:cNvPr>
          <p:cNvSpPr/>
          <p:nvPr/>
        </p:nvSpPr>
        <p:spPr>
          <a:xfrm>
            <a:off x="1" y="471091"/>
            <a:ext cx="12192000" cy="387798"/>
          </a:xfrm>
          <a:prstGeom prst="rect">
            <a:avLst/>
          </a:prstGeom>
        </p:spPr>
        <p:txBody>
          <a:bodyPr vert="horz" wrap="square" lIns="0" tIns="0" rIns="0" bIns="0" rtlCol="0" anchor="t">
            <a:spAutoFit/>
          </a:body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rPr>
              <a:t>Challenges</a:t>
            </a:r>
          </a:p>
        </p:txBody>
      </p:sp>
      <p:sp>
        <p:nvSpPr>
          <p:cNvPr id="9" name="TextBox 8">
            <a:extLst>
              <a:ext uri="{FF2B5EF4-FFF2-40B4-BE49-F238E27FC236}">
                <a16:creationId xmlns:a16="http://schemas.microsoft.com/office/drawing/2014/main" id="{7AA5F198-DFB2-4E66-94AD-3638AED2863C}"/>
              </a:ext>
            </a:extLst>
          </p:cNvPr>
          <p:cNvSpPr txBox="1"/>
          <p:nvPr/>
        </p:nvSpPr>
        <p:spPr>
          <a:xfrm>
            <a:off x="1638815" y="1509088"/>
            <a:ext cx="3711406" cy="897682"/>
          </a:xfrm>
          <a:prstGeom prst="rect">
            <a:avLst/>
          </a:prstGeom>
          <a:noFill/>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
                <a:ea typeface="+mn-ea"/>
                <a:cs typeface="+mn-cs"/>
              </a:rPr>
              <a:t>Organizations amass</a:t>
            </a:r>
            <a:r>
              <a:rPr kumimoji="0" lang="en-US" sz="1600" b="0" i="0" u="none" strike="noStrike" kern="1200" cap="none" spc="0" normalizeH="0" baseline="0" noProof="0">
                <a:ln>
                  <a:noFill/>
                </a:ln>
                <a:solidFill>
                  <a:prstClr val="white"/>
                </a:solidFill>
                <a:effectLst/>
                <a:uLnTx/>
                <a:uFillTx/>
                <a:latin typeface="SegoeUI"/>
                <a:ea typeface="+mn-ea"/>
                <a:cs typeface="Segoe UI Semibold" panose="020B0702040204020203" pitchFamily="34" charset="0"/>
              </a:rPr>
              <a:t> </a:t>
            </a: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many inputs</a:t>
            </a: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a:t>
            </a:r>
          </a:p>
          <a:p>
            <a:pPr marR="0" lvl="0" algn="ctr" defTabSz="914400" rtl="0" eaLnBrk="1" fontAlgn="auto" latinLnBrk="0" hangingPunct="1">
              <a:spcBef>
                <a:spcPts val="0"/>
              </a:spcBef>
              <a:spcAft>
                <a:spcPts val="0"/>
              </a:spcAft>
              <a:buClrTx/>
              <a:buSzTx/>
              <a:tabLst/>
              <a:defRPr/>
            </a:pPr>
            <a:r>
              <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which require</a:t>
            </a:r>
            <a:r>
              <a:rPr kumimoji="0" lang="en-US" sz="1400" b="0" i="0" u="none" strike="noStrike" kern="1200" cap="none" spc="0" normalizeH="0" noProof="0">
                <a:ln>
                  <a:noFill/>
                </a:ln>
                <a:solidFill>
                  <a:prstClr val="white"/>
                </a:solidFill>
                <a:effectLst/>
                <a:uLnTx/>
                <a:uFillTx/>
                <a:latin typeface="Segoe UI" panose="020B0502040204020203" pitchFamily="34" charset="0"/>
                <a:ea typeface="+mn-ea"/>
                <a:cs typeface="Segoe UI" panose="020B0502040204020203" pitchFamily="34" charset="0"/>
              </a:rPr>
              <a:t> AI expertise across </a:t>
            </a:r>
            <a:r>
              <a:rPr lang="en-US" sz="2000">
                <a:solidFill>
                  <a:srgbClr val="50E6FF"/>
                </a:solidFill>
                <a:latin typeface="Segoe UI Semibold" panose="020B0702040204020203" pitchFamily="34" charset="0"/>
                <a:cs typeface="Segoe UI Semibold" panose="020B0702040204020203" pitchFamily="34" charset="0"/>
              </a:rPr>
              <a:t>multiple</a:t>
            </a:r>
            <a:r>
              <a:rPr kumimoji="0" lang="en-US" sz="1400" b="0" i="0" u="none" strike="noStrike" kern="1200" cap="none" spc="0" normalizeH="0" noProof="0">
                <a:ln>
                  <a:noFill/>
                </a:ln>
                <a:solidFill>
                  <a:prstClr val="white"/>
                </a:solidFill>
                <a:effectLst/>
                <a:uLnTx/>
                <a:uFillTx/>
                <a:latin typeface="Segoe UI" panose="020B0502040204020203" pitchFamily="34" charset="0"/>
                <a:ea typeface="+mn-ea"/>
                <a:cs typeface="Segoe UI" panose="020B0502040204020203" pitchFamily="34" charset="0"/>
              </a:rPr>
              <a:t> </a:t>
            </a:r>
            <a:r>
              <a:rPr lang="en-US" sz="2000">
                <a:solidFill>
                  <a:srgbClr val="50E6FF"/>
                </a:solidFill>
                <a:latin typeface="Segoe UI Semibold" panose="020B0702040204020203" pitchFamily="34" charset="0"/>
                <a:cs typeface="Segoe UI Semibold" panose="020B0702040204020203" pitchFamily="34" charset="0"/>
              </a:rPr>
              <a:t>domains</a:t>
            </a:r>
            <a:r>
              <a:rPr kumimoji="0" lang="en-US" sz="1400" b="0" i="0" u="none" strike="noStrike" kern="1200" cap="none" spc="0" normalizeH="0" noProof="0">
                <a:ln>
                  <a:noFill/>
                </a:ln>
                <a:solidFill>
                  <a:prstClr val="white"/>
                </a:solidFill>
                <a:effectLst/>
                <a:uLnTx/>
                <a:uFillTx/>
                <a:latin typeface="Segoe UI" panose="020B0502040204020203" pitchFamily="34" charset="0"/>
                <a:ea typeface="+mn-ea"/>
                <a:cs typeface="Segoe UI" panose="020B0502040204020203" pitchFamily="34" charset="0"/>
              </a:rPr>
              <a:t> (NLP, CV, speech, ..)</a:t>
            </a:r>
            <a:endParaRPr kumimoji="0" lang="en-US" sz="1400" b="0" i="0" u="none" strike="noStrike" kern="1200" cap="none" spc="0" normalizeH="0" baseline="0" noProof="0">
              <a:ln>
                <a:noFill/>
              </a:ln>
              <a:solidFill>
                <a:prstClr val="white"/>
              </a:solidFill>
              <a:effectLst/>
              <a:uLnTx/>
              <a:uFillTx/>
              <a:latin typeface="Segoe UI "/>
              <a:ea typeface="+mn-ea"/>
              <a:cs typeface="+mn-cs"/>
            </a:endParaRPr>
          </a:p>
        </p:txBody>
      </p:sp>
      <p:sp>
        <p:nvSpPr>
          <p:cNvPr id="10" name="TextBox 9">
            <a:extLst>
              <a:ext uri="{FF2B5EF4-FFF2-40B4-BE49-F238E27FC236}">
                <a16:creationId xmlns:a16="http://schemas.microsoft.com/office/drawing/2014/main" id="{211B67FE-F7A2-48E7-9C7F-D4B60E9058C1}"/>
              </a:ext>
            </a:extLst>
          </p:cNvPr>
          <p:cNvSpPr txBox="1"/>
          <p:nvPr/>
        </p:nvSpPr>
        <p:spPr>
          <a:xfrm>
            <a:off x="799975" y="3056970"/>
            <a:ext cx="3644900" cy="908839"/>
          </a:xfrm>
          <a:prstGeom prst="rect">
            <a:avLst/>
          </a:prstGeom>
          <a:noFill/>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Documents </a:t>
            </a:r>
            <a:r>
              <a:rPr kumimoji="0" lang="en-US" sz="1400" b="0" i="0" u="none" strike="noStrike" kern="1200" cap="none" spc="0" normalizeH="0" baseline="0" noProof="0">
                <a:ln>
                  <a:noFill/>
                </a:ln>
                <a:solidFill>
                  <a:prstClr val="white"/>
                </a:solidFill>
                <a:effectLst/>
                <a:uLnTx/>
                <a:uFillTx/>
                <a:latin typeface="Segoe UI "/>
                <a:ea typeface="+mn-ea"/>
                <a:cs typeface="+mn-cs"/>
              </a:rPr>
              <a:t>are </a:t>
            </a:r>
            <a:r>
              <a:rPr lang="en-US" sz="2000">
                <a:solidFill>
                  <a:srgbClr val="50E6FF"/>
                </a:solidFill>
                <a:latin typeface="Segoe UI Semibold" panose="020B0702040204020203" pitchFamily="34" charset="0"/>
                <a:cs typeface="Segoe UI Semibold" panose="020B0702040204020203" pitchFamily="34" charset="0"/>
              </a:rPr>
              <a:t>everywhere,</a:t>
            </a:r>
            <a:r>
              <a:rPr kumimoji="0" lang="en-US" sz="1400" b="0" i="0" u="none" strike="noStrike" kern="1200" cap="none" spc="0" normalizeH="0" baseline="0" noProof="0">
                <a:ln>
                  <a:noFill/>
                </a:ln>
                <a:solidFill>
                  <a:prstClr val="white"/>
                </a:solidFill>
                <a:effectLst/>
                <a:uLnTx/>
                <a:uFillTx/>
                <a:latin typeface="Segoe UI "/>
                <a:ea typeface="+mn-ea"/>
                <a:cs typeface="+mn-cs"/>
              </a:rPr>
              <a:t> and are, unfortunately, still a major communication tool between organizations</a:t>
            </a:r>
          </a:p>
        </p:txBody>
      </p:sp>
      <p:sp>
        <p:nvSpPr>
          <p:cNvPr id="11" name="TextBox 10">
            <a:extLst>
              <a:ext uri="{FF2B5EF4-FFF2-40B4-BE49-F238E27FC236}">
                <a16:creationId xmlns:a16="http://schemas.microsoft.com/office/drawing/2014/main" id="{30E8AEE2-2EAE-442F-B3B8-590AC965A382}"/>
              </a:ext>
            </a:extLst>
          </p:cNvPr>
          <p:cNvSpPr txBox="1"/>
          <p:nvPr/>
        </p:nvSpPr>
        <p:spPr>
          <a:xfrm>
            <a:off x="7703687" y="3110605"/>
            <a:ext cx="3644900" cy="1473096"/>
          </a:xfrm>
          <a:prstGeom prst="rect">
            <a:avLst/>
          </a:prstGeom>
          <a:noFill/>
          <a:ln>
            <a:noFill/>
          </a:ln>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
                <a:ea typeface="+mn-ea"/>
                <a:cs typeface="+mn-cs"/>
              </a:rPr>
              <a:t>Let the data scientists </a:t>
            </a:r>
            <a:r>
              <a:rPr lang="en-US" sz="2000">
                <a:solidFill>
                  <a:srgbClr val="50E6FF"/>
                </a:solidFill>
                <a:latin typeface="Segoe UI Semibold" panose="020B0702040204020203" pitchFamily="34" charset="0"/>
                <a:cs typeface="Segoe UI Semibold" panose="020B0702040204020203" pitchFamily="34" charset="0"/>
              </a:rPr>
              <a:t>focus</a:t>
            </a:r>
            <a:r>
              <a:rPr kumimoji="0" lang="en-US" sz="1400" b="0" i="0" u="none" strike="noStrike" kern="1200" cap="none" spc="0" normalizeH="0" baseline="0" noProof="0">
                <a:ln>
                  <a:noFill/>
                </a:ln>
                <a:solidFill>
                  <a:prstClr val="white"/>
                </a:solidFill>
                <a:effectLst/>
                <a:uLnTx/>
                <a:uFillTx/>
                <a:latin typeface="Segoe UI "/>
                <a:ea typeface="+mn-ea"/>
                <a:cs typeface="+mn-cs"/>
              </a:rPr>
              <a:t> on </a:t>
            </a:r>
            <a:r>
              <a:rPr lang="en-US" sz="2000">
                <a:solidFill>
                  <a:srgbClr val="50E6FF"/>
                </a:solidFill>
                <a:latin typeface="Segoe UI Semibold" panose="020B0702040204020203" pitchFamily="34" charset="0"/>
                <a:cs typeface="Segoe UI Semibold" panose="020B0702040204020203" pitchFamily="34" charset="0"/>
              </a:rPr>
              <a:t>AI</a:t>
            </a:r>
            <a:r>
              <a:rPr lang="en-US" sz="1400">
                <a:solidFill>
                  <a:prstClr val="white"/>
                </a:solidFill>
                <a:latin typeface="Segoe UI "/>
              </a:rPr>
              <a:t>. AI pipelines typically </a:t>
            </a:r>
            <a:r>
              <a:rPr lang="en-US" sz="2000">
                <a:solidFill>
                  <a:srgbClr val="50E6FF"/>
                </a:solidFill>
                <a:latin typeface="Segoe UI Semibold" panose="020B0702040204020203" pitchFamily="34" charset="0"/>
                <a:cs typeface="Segoe UI Semibold" panose="020B0702040204020203" pitchFamily="34" charset="0"/>
              </a:rPr>
              <a:t>require</a:t>
            </a:r>
            <a:r>
              <a:rPr lang="en-US" sz="1400">
                <a:solidFill>
                  <a:prstClr val="white"/>
                </a:solidFill>
                <a:latin typeface="Segoe UI "/>
              </a:rPr>
              <a:t> </a:t>
            </a:r>
            <a:r>
              <a:rPr lang="en-US" sz="2000">
                <a:solidFill>
                  <a:srgbClr val="50E6FF"/>
                </a:solidFill>
                <a:latin typeface="Segoe UI Semibold" panose="020B0702040204020203" pitchFamily="34" charset="0"/>
                <a:cs typeface="Segoe UI Semibold" panose="020B0702040204020203" pitchFamily="34" charset="0"/>
              </a:rPr>
              <a:t>developers</a:t>
            </a:r>
            <a:r>
              <a:rPr lang="en-US" sz="1400">
                <a:solidFill>
                  <a:prstClr val="white"/>
                </a:solidFill>
                <a:latin typeface="Segoe UI "/>
              </a:rPr>
              <a:t> and data scientists </a:t>
            </a:r>
            <a:r>
              <a:rPr kumimoji="0" lang="en-US" sz="1400" b="0" i="0" u="none" strike="noStrike" kern="1200" cap="none" spc="0" normalizeH="0" baseline="0" noProof="0">
                <a:ln>
                  <a:noFill/>
                </a:ln>
                <a:solidFill>
                  <a:prstClr val="white"/>
                </a:solidFill>
                <a:effectLst/>
                <a:uLnTx/>
                <a:uFillTx/>
                <a:latin typeface="Segoe UI "/>
                <a:ea typeface="+mn-ea"/>
                <a:cs typeface="+mn-cs"/>
              </a:rPr>
              <a:t>to develop and implement the solution, as well as long term management</a:t>
            </a:r>
          </a:p>
        </p:txBody>
      </p:sp>
      <p:sp>
        <p:nvSpPr>
          <p:cNvPr id="12" name="TextBox 11">
            <a:extLst>
              <a:ext uri="{FF2B5EF4-FFF2-40B4-BE49-F238E27FC236}">
                <a16:creationId xmlns:a16="http://schemas.microsoft.com/office/drawing/2014/main" id="{0BA2BC5C-B866-43B7-8BE9-0A6656FD61E0}"/>
              </a:ext>
            </a:extLst>
          </p:cNvPr>
          <p:cNvSpPr txBox="1"/>
          <p:nvPr/>
        </p:nvSpPr>
        <p:spPr>
          <a:xfrm>
            <a:off x="4767790" y="2841681"/>
            <a:ext cx="2502719" cy="938719"/>
          </a:xfrm>
          <a:prstGeom prst="rect">
            <a:avLst/>
          </a:prstGeom>
          <a:noFill/>
        </p:spPr>
        <p:txBody>
          <a:bodyPr wrap="square" rtlCol="0">
            <a:spAutoFit/>
          </a:bodyPr>
          <a:lstStyle/>
          <a:p>
            <a:pPr marL="0" marR="0" lvl="0" indent="0" algn="ctr" defTabSz="914400" rtl="0" eaLnBrk="1" fontAlgn="auto" latinLnBrk="0" hangingPunct="1">
              <a:lnSpc>
                <a:spcPts val="22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
                <a:ea typeface="+mn-ea"/>
                <a:cs typeface="+mn-cs"/>
              </a:rPr>
              <a:t>Manual data entry and extraction could be </a:t>
            </a: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costly</a:t>
            </a:r>
            <a:r>
              <a:rPr kumimoji="0" lang="en-US" sz="1400" b="0" i="0" u="none" strike="noStrike" kern="1200" cap="none" spc="0" normalizeH="0" baseline="0" noProof="0">
                <a:ln>
                  <a:noFill/>
                </a:ln>
                <a:solidFill>
                  <a:prstClr val="white"/>
                </a:solidFill>
                <a:effectLst/>
                <a:uLnTx/>
                <a:uFillTx/>
                <a:latin typeface="Segoe UI "/>
                <a:ea typeface="+mn-ea"/>
                <a:cs typeface="+mn-cs"/>
              </a:rPr>
              <a:t> and </a:t>
            </a: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erroneous</a:t>
            </a:r>
          </a:p>
        </p:txBody>
      </p:sp>
      <p:sp>
        <p:nvSpPr>
          <p:cNvPr id="13" name="TextBox 12">
            <a:extLst>
              <a:ext uri="{FF2B5EF4-FFF2-40B4-BE49-F238E27FC236}">
                <a16:creationId xmlns:a16="http://schemas.microsoft.com/office/drawing/2014/main" id="{DE754729-AB56-4A6A-B4FE-9D43DA5A1B1C}"/>
              </a:ext>
            </a:extLst>
          </p:cNvPr>
          <p:cNvSpPr txBox="1"/>
          <p:nvPr/>
        </p:nvSpPr>
        <p:spPr>
          <a:xfrm>
            <a:off x="6347937" y="1416859"/>
            <a:ext cx="3948381" cy="938719"/>
          </a:xfrm>
          <a:prstGeom prst="rect">
            <a:avLst/>
          </a:prstGeom>
          <a:noFill/>
          <a:ln>
            <a:noFill/>
          </a:ln>
        </p:spPr>
        <p:txBody>
          <a:bodyPr wrap="square" lIns="91440" tIns="45720" rIns="91440" bIns="45720" rtlCol="0" anchor="t">
            <a:spAutoFit/>
          </a:bodyPr>
          <a:lstStyle/>
          <a:p>
            <a:pPr lvl="0" algn="ctr">
              <a:lnSpc>
                <a:spcPts val="2200"/>
              </a:lnSpc>
              <a:defRPr/>
            </a:pPr>
            <a:r>
              <a:rPr lang="en-US" sz="1400">
                <a:solidFill>
                  <a:prstClr val="white"/>
                </a:solidFill>
                <a:latin typeface="Segoe UI "/>
              </a:rPr>
              <a:t>Accelerator brings together </a:t>
            </a:r>
            <a:r>
              <a:rPr lang="en-US" sz="2000">
                <a:solidFill>
                  <a:srgbClr val="50E6FF"/>
                </a:solidFill>
                <a:latin typeface="Segoe UI Semibold" panose="020B0702040204020203" pitchFamily="34" charset="0"/>
                <a:cs typeface="Segoe UI Semibold" panose="020B0702040204020203" pitchFamily="34" charset="0"/>
              </a:rPr>
              <a:t>multiple Cognitive Services</a:t>
            </a:r>
            <a:r>
              <a:rPr lang="en-US" sz="1400">
                <a:solidFill>
                  <a:prstClr val="white"/>
                </a:solidFill>
                <a:latin typeface="Segoe UI "/>
              </a:rPr>
              <a:t> together in a </a:t>
            </a:r>
            <a:r>
              <a:rPr lang="en-US" sz="2000">
                <a:solidFill>
                  <a:srgbClr val="50E6FF"/>
                </a:solidFill>
                <a:latin typeface="Segoe UI Semibold" panose="020B0702040204020203" pitchFamily="34" charset="0"/>
                <a:cs typeface="Segoe UI Semibold" panose="020B0702040204020203" pitchFamily="34" charset="0"/>
              </a:rPr>
              <a:t>single</a:t>
            </a:r>
            <a:r>
              <a:rPr lang="en-US" sz="1400">
                <a:solidFill>
                  <a:prstClr val="white"/>
                </a:solidFill>
                <a:latin typeface="Segoe UI "/>
              </a:rPr>
              <a:t> studio/tool</a:t>
            </a:r>
          </a:p>
        </p:txBody>
      </p:sp>
    </p:spTree>
    <p:extLst>
      <p:ext uri="{BB962C8B-B14F-4D97-AF65-F5344CB8AC3E}">
        <p14:creationId xmlns:p14="http://schemas.microsoft.com/office/powerpoint/2010/main" val="220898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4" presetClass="path" presetSubtype="0" accel="50000" decel="50000" fill="hold" grpId="0" nodeType="withEffect">
                                  <p:stCondLst>
                                    <p:cond delay="500"/>
                                  </p:stCondLst>
                                  <p:childTnLst>
                                    <p:animMotion origin="layout" path="M 0.00065 0.50787 L 1.45833E-6 3.33333E-6 " pathEditMode="relative" rAng="0" ptsTypes="AA">
                                      <p:cBhvr>
                                        <p:cTn id="9" dur="1000" fill="hold"/>
                                        <p:tgtEl>
                                          <p:spTgt spid="9"/>
                                        </p:tgtEl>
                                        <p:attrNameLst>
                                          <p:attrName>ppt_x</p:attrName>
                                          <p:attrName>ppt_y</p:attrName>
                                        </p:attrNameLst>
                                      </p:cBhvr>
                                      <p:rCtr x="-39" y="-25394"/>
                                    </p:animMotion>
                                  </p:childTnLst>
                                </p:cTn>
                              </p:par>
                              <p:par>
                                <p:cTn id="10" presetID="10" presetClass="entr" presetSubtype="0" fill="hold" grpId="1" nodeType="withEffect">
                                  <p:stCondLst>
                                    <p:cond delay="175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64" presetClass="path" presetSubtype="0" accel="50000" decel="50000" fill="hold" grpId="0" nodeType="withEffect">
                                  <p:stCondLst>
                                    <p:cond delay="1250"/>
                                  </p:stCondLst>
                                  <p:childTnLst>
                                    <p:animMotion origin="layout" path="M 2.08333E-7 0.25 L 2.08333E-7 1.11111E-6 " pathEditMode="relative" rAng="0" ptsTypes="AA">
                                      <p:cBhvr>
                                        <p:cTn id="14" dur="1000" fill="hold"/>
                                        <p:tgtEl>
                                          <p:spTgt spid="12"/>
                                        </p:tgtEl>
                                        <p:attrNameLst>
                                          <p:attrName>ppt_x</p:attrName>
                                          <p:attrName>ppt_y</p:attrName>
                                        </p:attrNameLst>
                                      </p:cBhvr>
                                      <p:rCtr x="0" y="-12500"/>
                                    </p:animMotion>
                                  </p:childTnLst>
                                </p:cTn>
                              </p:par>
                              <p:par>
                                <p:cTn id="15" presetID="10" presetClass="entr" presetSubtype="0" fill="hold" grpId="0" nodeType="withEffect">
                                  <p:stCondLst>
                                    <p:cond delay="225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fade">
                                      <p:cBhvr>
                                        <p:cTn id="17" dur="500"/>
                                        <p:tgtEl>
                                          <p:spTgt spid="10">
                                            <p:txEl>
                                              <p:pRg st="0" end="0"/>
                                            </p:txEl>
                                          </p:spTgt>
                                        </p:tgtEl>
                                      </p:cBhvr>
                                    </p:animEffect>
                                  </p:childTnLst>
                                </p:cTn>
                              </p:par>
                              <p:par>
                                <p:cTn id="18" presetID="64" presetClass="path" presetSubtype="0" accel="50000" decel="50000" fill="hold" nodeType="withEffect">
                                  <p:stCondLst>
                                    <p:cond delay="1750"/>
                                  </p:stCondLst>
                                  <p:childTnLst>
                                    <p:animMotion origin="layout" path="M -0.0017 0.38565 L 2.70833E-6 -2.59259E-6 " pathEditMode="relative" rAng="0" ptsTypes="AA">
                                      <p:cBhvr>
                                        <p:cTn id="19" dur="1000" fill="hold"/>
                                        <p:tgtEl>
                                          <p:spTgt spid="10">
                                            <p:txEl>
                                              <p:pRg st="0" end="0"/>
                                            </p:txEl>
                                          </p:spTgt>
                                        </p:tgtEl>
                                        <p:attrNameLst>
                                          <p:attrName>ppt_x</p:attrName>
                                          <p:attrName>ppt_y</p:attrName>
                                        </p:attrNameLst>
                                      </p:cBhvr>
                                      <p:rCtr x="78" y="-19282"/>
                                    </p:animMotion>
                                  </p:childTnLst>
                                </p:cTn>
                              </p:par>
                              <p:par>
                                <p:cTn id="20" presetID="10" presetClass="entr" presetSubtype="0" fill="hold" grpId="1" nodeType="withEffect">
                                  <p:stCondLst>
                                    <p:cond delay="27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64" presetClass="path" presetSubtype="0" accel="50000" decel="50000" fill="hold" grpId="0" nodeType="withEffect">
                                  <p:stCondLst>
                                    <p:cond delay="2250"/>
                                  </p:stCondLst>
                                  <p:childTnLst>
                                    <p:animMotion origin="layout" path="M -2.08333E-6 0.25 L -2.08333E-6 0 " pathEditMode="relative" rAng="0" ptsTypes="AA">
                                      <p:cBhvr>
                                        <p:cTn id="24" dur="1000" fill="hold"/>
                                        <p:tgtEl>
                                          <p:spTgt spid="13"/>
                                        </p:tgtEl>
                                        <p:attrNameLst>
                                          <p:attrName>ppt_x</p:attrName>
                                          <p:attrName>ppt_y</p:attrName>
                                        </p:attrNameLst>
                                      </p:cBhvr>
                                      <p:rCtr x="0" y="-12500"/>
                                    </p:animMotion>
                                  </p:childTnLst>
                                </p:cTn>
                              </p:par>
                              <p:par>
                                <p:cTn id="25" presetID="10" presetClass="entr" presetSubtype="0" fill="hold" grpId="1" nodeType="withEffect">
                                  <p:stCondLst>
                                    <p:cond delay="325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64" presetClass="path" presetSubtype="0" accel="50000" decel="50000" fill="hold" grpId="0" nodeType="withEffect">
                                  <p:stCondLst>
                                    <p:cond delay="2750"/>
                                  </p:stCondLst>
                                  <p:childTnLst>
                                    <p:animMotion origin="layout" path="M -2.08333E-7 0.4588 L -2.08333E-7 3.7037E-7 " pathEditMode="relative" rAng="0" ptsTypes="AA">
                                      <p:cBhvr>
                                        <p:cTn id="29" dur="1000" fill="hold"/>
                                        <p:tgtEl>
                                          <p:spTgt spid="11"/>
                                        </p:tgtEl>
                                        <p:attrNameLst>
                                          <p:attrName>ppt_x</p:attrName>
                                          <p:attrName>ppt_y</p:attrName>
                                        </p:attrNameLst>
                                      </p:cBhvr>
                                      <p:rCtr x="0" y="-229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build="allAtOnce"/>
      <p:bldP spid="11" grpId="0"/>
      <p:bldP spid="11" grpId="1"/>
      <p:bldP spid="12" grpId="0"/>
      <p:bldP spid="12" grpId="1"/>
      <p:bldP spid="13" grpId="0"/>
      <p:bldP spid="1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0" y="334017"/>
            <a:ext cx="11606783" cy="492443"/>
          </a:xfrm>
        </p:spPr>
        <p:txBody>
          <a:bodyPr/>
          <a:lstStyle/>
          <a:p>
            <a:pPr algn="ctr"/>
            <a:r>
              <a:rPr lang="en-US"/>
              <a:t>Azure AI Services</a:t>
            </a:r>
          </a:p>
        </p:txBody>
      </p:sp>
      <p:grpSp>
        <p:nvGrpSpPr>
          <p:cNvPr id="2" name="Group 1">
            <a:extLst>
              <a:ext uri="{FF2B5EF4-FFF2-40B4-BE49-F238E27FC236}">
                <a16:creationId xmlns:a16="http://schemas.microsoft.com/office/drawing/2014/main" id="{F6DDFE28-5932-B621-A01F-EFF1D05F270E}"/>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735" y="1257017"/>
              <a:ext cx="1419665" cy="52178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087" y="1210279"/>
              <a:ext cx="1381636" cy="6076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Lst>
          </p:cNvPr>
          <p:cNvSpPr>
            <a:spLocks noChangeArrowheads="1"/>
          </p:cNvSpPr>
          <p:nvPr/>
        </p:nvSpPr>
        <p:spPr bwMode="auto">
          <a:xfrm>
            <a:off x="2900640" y="4301846"/>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a:extLst>
              <a:ext uri="{FF2B5EF4-FFF2-40B4-BE49-F238E27FC236}">
                <a16:creationId xmlns:a16="http://schemas.microsoft.com/office/drawing/2014/main" id="{15140C14-5D40-6667-E5EA-23DE65700B5E}"/>
              </a:ext>
            </a:extLst>
          </p:cNvPr>
          <p:cNvGrpSpPr>
            <a:grpSpLocks noChangeAspect="1"/>
          </p:cNvGrpSpPr>
          <p:nvPr/>
        </p:nvGrpSpPr>
        <p:grpSpPr>
          <a:xfrm>
            <a:off x="6342483" y="4453057"/>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223575" y="5002003"/>
            <a:ext cx="103073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Segoe UI"/>
                <a:ea typeface="+mn-ea"/>
                <a:cs typeface="+mn-cs"/>
              </a:rPr>
              <a:t>OpenAI</a:t>
            </a:r>
            <a:r>
              <a:rPr kumimoji="0" lang="en-US" sz="1200" b="0" i="0" u="none" strike="noStrike" kern="0" cap="none" spc="0" normalizeH="0" baseline="0" noProof="0">
                <a:ln>
                  <a:noFill/>
                </a:ln>
                <a:solidFill>
                  <a:srgbClr val="FFFFFF"/>
                </a:solidFill>
                <a:effectLst/>
                <a:uLnTx/>
                <a:uFillTx/>
                <a:latin typeface="Segoe UI"/>
                <a:ea typeface="+mn-ea"/>
                <a:cs typeface="+mn-cs"/>
              </a:rPr>
              <a:t> Service</a:t>
            </a:r>
          </a:p>
        </p:txBody>
      </p:sp>
      <p:pic>
        <p:nvPicPr>
          <p:cNvPr id="303" name="2F358329-2C19-4FBA-B51C-51CE75BE790F">
            <a:extLst>
              <a:ext uri="{FF2B5EF4-FFF2-40B4-BE49-F238E27FC236}">
                <a16:creationId xmlns:a16="http://schemas.microsoft.com/office/drawing/2014/main" id="{AEA0DD43-AF5C-7D54-5ACD-865AFF374CC0}"/>
              </a:ext>
            </a:extLst>
          </p:cNvPr>
          <p:cNvPicPr>
            <a:picLocks noChangeAspect="1" noChangeArrowheads="1"/>
          </p:cNvPicPr>
          <p:nvPr/>
        </p:nvPicPr>
        <p:blipFill rotWithShape="1">
          <a:blip r:embed="rId11">
            <a:extLst>
              <a:ext uri="{96DAC541-7B7A-43D3-8B79-37D633B846F1}">
                <asvg:svgBlip xmlns:asvg="http://schemas.microsoft.com/office/drawing/2016/SVG/main" r:embed="rId12"/>
              </a:ext>
            </a:extLst>
          </a:blip>
          <a:srcRect l="-7183" r="-3331"/>
          <a:stretch/>
        </p:blipFill>
        <p:spPr bwMode="auto">
          <a:xfrm>
            <a:off x="9504557" y="4501968"/>
            <a:ext cx="365760" cy="3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Freeform 2">
            <a:extLst>
              <a:ext uri="{FF2B5EF4-FFF2-40B4-BE49-F238E27FC236}">
                <a16:creationId xmlns:a16="http://schemas.microsoft.com/office/drawing/2014/main" id="{637C0297-7B8B-5869-641F-094537676CA2}"/>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a:extLst>
              <a:ext uri="{FF2B5EF4-FFF2-40B4-BE49-F238E27FC236}">
                <a16:creationId xmlns:a16="http://schemas.microsoft.com/office/drawing/2014/main" id="{3C0ED577-AE91-9A7D-571F-D44B1E9A36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39" name="Graphic 238">
            <a:extLst>
              <a:ext uri="{FF2B5EF4-FFF2-40B4-BE49-F238E27FC236}">
                <a16:creationId xmlns:a16="http://schemas.microsoft.com/office/drawing/2014/main" id="{B1F8EAD3-8914-EDB1-34D4-629798C5520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98969" y="3336358"/>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a:extLst>
              <a:ext uri="{FF2B5EF4-FFF2-40B4-BE49-F238E27FC236}">
                <a16:creationId xmlns:a16="http://schemas.microsoft.com/office/drawing/2014/main" id="{C4077C7F-8E35-843B-566A-38BC0CDBCE5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27099"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1" name="Graphic 240">
            <a:extLst>
              <a:ext uri="{FF2B5EF4-FFF2-40B4-BE49-F238E27FC236}">
                <a16:creationId xmlns:a16="http://schemas.microsoft.com/office/drawing/2014/main" id="{4CA26F3A-464F-26F9-647F-1B4924AA1C2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41431" y="3336358"/>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a:extLst>
              <a:ext uri="{FF2B5EF4-FFF2-40B4-BE49-F238E27FC236}">
                <a16:creationId xmlns:a16="http://schemas.microsoft.com/office/drawing/2014/main" id="{53CD5C4D-1A8B-A622-55C1-D9924FF5322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29391" y="3336358"/>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43" name="Graphic 242">
            <a:extLst>
              <a:ext uri="{FF2B5EF4-FFF2-40B4-BE49-F238E27FC236}">
                <a16:creationId xmlns:a16="http://schemas.microsoft.com/office/drawing/2014/main" id="{6512B17B-DBD5-63ED-134E-2364E6102C6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00789" y="3336358"/>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B99CD628-6919-F85E-911B-5F946CB2891C}"/>
              </a:ext>
            </a:extLst>
          </p:cNvPr>
          <p:cNvGrpSpPr/>
          <p:nvPr/>
        </p:nvGrpSpPr>
        <p:grpSpPr>
          <a:xfrm>
            <a:off x="10549343" y="4470832"/>
            <a:ext cx="1057440"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BC5F570D-0172-7721-0F2C-8625FCC4C1D8}"/>
              </a:ext>
            </a:extLst>
          </p:cNvPr>
          <p:cNvGrpSpPr/>
          <p:nvPr/>
        </p:nvGrpSpPr>
        <p:grpSpPr>
          <a:xfrm>
            <a:off x="10655237" y="1720505"/>
            <a:ext cx="596912" cy="687144"/>
            <a:chOff x="10065332" y="1702953"/>
            <a:chExt cx="596912" cy="68714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53860" y="-1838330"/>
                <a:ext cx="394711" cy="394711"/>
              </a:xfrm>
              <a:prstGeom prst="rect">
                <a:avLst/>
              </a:prstGeom>
            </p:spPr>
          </p:pic>
        </p:grpSp>
      </p:grpSp>
      <p:sp>
        <p:nvSpPr>
          <p:cNvPr id="6" name="Frame 5">
            <a:extLst>
              <a:ext uri="{FF2B5EF4-FFF2-40B4-BE49-F238E27FC236}">
                <a16:creationId xmlns:a16="http://schemas.microsoft.com/office/drawing/2014/main" id="{AC822195-AA74-B1C7-9534-34B619CC6F3B}"/>
              </a:ext>
            </a:extLst>
          </p:cNvPr>
          <p:cNvSpPr/>
          <p:nvPr/>
        </p:nvSpPr>
        <p:spPr bwMode="auto">
          <a:xfrm>
            <a:off x="8795366" y="4296047"/>
            <a:ext cx="1649383" cy="1049302"/>
          </a:xfrm>
          <a:prstGeom prst="frame">
            <a:avLst>
              <a:gd name="adj1" fmla="val 405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5" name="Frame 4">
            <a:extLst>
              <a:ext uri="{FF2B5EF4-FFF2-40B4-BE49-F238E27FC236}">
                <a16:creationId xmlns:a16="http://schemas.microsoft.com/office/drawing/2014/main" id="{9AC095CD-CA6F-1721-9697-487751670BF9}"/>
              </a:ext>
            </a:extLst>
          </p:cNvPr>
          <p:cNvSpPr/>
          <p:nvPr/>
        </p:nvSpPr>
        <p:spPr bwMode="auto">
          <a:xfrm>
            <a:off x="3918850" y="3183378"/>
            <a:ext cx="2692932" cy="1041701"/>
          </a:xfrm>
          <a:prstGeom prst="frame">
            <a:avLst>
              <a:gd name="adj1" fmla="val 4013"/>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2400" b="0" i="0" u="none" strike="noStrike" kern="0" cap="none" spc="0" normalizeH="0" baseline="0" noProof="0" err="1">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18597781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94643-C5C8-1C10-0371-12FF5A00FF6A}"/>
              </a:ext>
            </a:extLst>
          </p:cNvPr>
          <p:cNvSpPr>
            <a:spLocks noGrp="1"/>
          </p:cNvSpPr>
          <p:nvPr>
            <p:ph type="title"/>
          </p:nvPr>
        </p:nvSpPr>
        <p:spPr>
          <a:xfrm>
            <a:off x="0" y="300789"/>
            <a:ext cx="12191999" cy="553998"/>
          </a:xfrm>
        </p:spPr>
        <p:txBody>
          <a:bodyPr>
            <a:normAutofit fontScale="90000"/>
          </a:bodyPr>
          <a:lstStyle/>
          <a:p>
            <a:pPr algn="ctr"/>
            <a:r>
              <a:rPr lang="en-US"/>
              <a:t>Azure Form Recognizer Overview</a:t>
            </a:r>
          </a:p>
        </p:txBody>
      </p:sp>
      <p:sp>
        <p:nvSpPr>
          <p:cNvPr id="5" name="Espaço Reservado para Conteúdo 4">
            <a:extLst>
              <a:ext uri="{FF2B5EF4-FFF2-40B4-BE49-F238E27FC236}">
                <a16:creationId xmlns:a16="http://schemas.microsoft.com/office/drawing/2014/main" id="{B36036A5-72A2-4A8B-B79E-5304E92258DA}"/>
              </a:ext>
            </a:extLst>
          </p:cNvPr>
          <p:cNvSpPr>
            <a:spLocks noGrp="1"/>
          </p:cNvSpPr>
          <p:nvPr>
            <p:ph sz="quarter" idx="13"/>
          </p:nvPr>
        </p:nvSpPr>
        <p:spPr/>
        <p:txBody>
          <a:bodyPr>
            <a:normAutofit fontScale="92500" lnSpcReduction="20000"/>
          </a:bodyPr>
          <a:lstStyle/>
          <a:p>
            <a:r>
              <a:rPr lang="en-US" sz="3200"/>
              <a:t>Cloud-based service that uses machine-learning models to extract and analyze form fields, text, and tables from your documents.</a:t>
            </a:r>
          </a:p>
          <a:p>
            <a:endParaRPr lang="en-US" sz="3200"/>
          </a:p>
          <a:p>
            <a:r>
              <a:rPr lang="en-US" sz="3200"/>
              <a:t>It easily identifies, extracts, and analyzes the following document data:</a:t>
            </a:r>
          </a:p>
          <a:p>
            <a:pPr marL="457200" indent="-457200">
              <a:buFont typeface="Arial" panose="020B0604020202020204" pitchFamily="34" charset="0"/>
              <a:buChar char="•"/>
            </a:pPr>
            <a:r>
              <a:rPr lang="en-US" sz="3200"/>
              <a:t>Table structure and content</a:t>
            </a:r>
          </a:p>
          <a:p>
            <a:pPr marL="457200" indent="-457200">
              <a:buFont typeface="Arial" panose="020B0604020202020204" pitchFamily="34" charset="0"/>
              <a:buChar char="•"/>
            </a:pPr>
            <a:r>
              <a:rPr lang="en-US" sz="3200"/>
              <a:t>Form elements and field values</a:t>
            </a:r>
          </a:p>
          <a:p>
            <a:pPr marL="457200" indent="-457200">
              <a:buFont typeface="Arial" panose="020B0604020202020204" pitchFamily="34" charset="0"/>
              <a:buChar char="•"/>
            </a:pPr>
            <a:r>
              <a:rPr lang="en-US" sz="3200"/>
              <a:t>Typed and handwritten alphanumeric text</a:t>
            </a:r>
          </a:p>
          <a:p>
            <a:pPr marL="457200" indent="-457200">
              <a:buFont typeface="Arial" panose="020B0604020202020204" pitchFamily="34" charset="0"/>
              <a:buChar char="•"/>
            </a:pPr>
            <a:r>
              <a:rPr lang="en-US" sz="3200"/>
              <a:t>Relationships between elements</a:t>
            </a:r>
          </a:p>
          <a:p>
            <a:pPr marL="457200" indent="-457200">
              <a:buFont typeface="Arial" panose="020B0604020202020204" pitchFamily="34" charset="0"/>
              <a:buChar char="•"/>
            </a:pPr>
            <a:r>
              <a:rPr lang="en-US" sz="3200"/>
              <a:t>Key-value pairs</a:t>
            </a:r>
          </a:p>
          <a:p>
            <a:pPr marL="457200" indent="-457200">
              <a:buFont typeface="Arial" panose="020B0604020202020204" pitchFamily="34" charset="0"/>
              <a:buChar char="•"/>
            </a:pPr>
            <a:r>
              <a:rPr lang="en-US" sz="3200"/>
              <a:t>Element location with bounding box coordinates</a:t>
            </a:r>
          </a:p>
        </p:txBody>
      </p:sp>
      <p:pic>
        <p:nvPicPr>
          <p:cNvPr id="1026" name="Picture 2" descr="Form Recognizer icon from the Azure portal.">
            <a:extLst>
              <a:ext uri="{FF2B5EF4-FFF2-40B4-BE49-F238E27FC236}">
                <a16:creationId xmlns:a16="http://schemas.microsoft.com/office/drawing/2014/main" id="{07D95647-2732-4EE1-8A1A-92795AB17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0313" y="4934703"/>
            <a:ext cx="1622508" cy="1622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82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descr="Visual describing the input and output from Form Recognizer">
            <a:extLst>
              <a:ext uri="{FF2B5EF4-FFF2-40B4-BE49-F238E27FC236}">
                <a16:creationId xmlns:a16="http://schemas.microsoft.com/office/drawing/2014/main" id="{CBBD37A4-0435-4810-A32B-4F9C64B7189A}"/>
              </a:ext>
            </a:extLst>
          </p:cNvPr>
          <p:cNvSpPr/>
          <p:nvPr/>
        </p:nvSpPr>
        <p:spPr bwMode="auto">
          <a:xfrm>
            <a:off x="0" y="1886494"/>
            <a:ext cx="12192000" cy="26923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8423FC9-142A-48C2-96C2-EDDD006BC1D8}"/>
              </a:ext>
            </a:extLst>
          </p:cNvPr>
          <p:cNvSpPr>
            <a:spLocks noGrp="1"/>
          </p:cNvSpPr>
          <p:nvPr>
            <p:ph type="title"/>
          </p:nvPr>
        </p:nvSpPr>
        <p:spPr>
          <a:xfrm>
            <a:off x="585658" y="409744"/>
            <a:ext cx="11021125" cy="553998"/>
          </a:xfrm>
        </p:spPr>
        <p:txBody>
          <a:bodyPr>
            <a:normAutofit fontScale="90000"/>
          </a:bodyPr>
          <a:lstStyle/>
          <a:p>
            <a:r>
              <a:rPr lang="en-US"/>
              <a:t>Form Recognizer</a:t>
            </a:r>
          </a:p>
        </p:txBody>
      </p:sp>
      <p:sp>
        <p:nvSpPr>
          <p:cNvPr id="5" name="Footer Placeholder 4">
            <a:extLst>
              <a:ext uri="{FF2B5EF4-FFF2-40B4-BE49-F238E27FC236}">
                <a16:creationId xmlns:a16="http://schemas.microsoft.com/office/drawing/2014/main" id="{0FBDF2EE-00BA-4DD7-B7E8-2FC9DFE8FDDF}"/>
              </a:ext>
            </a:extLst>
          </p:cNvPr>
          <p:cNvSpPr>
            <a:spLocks noGrp="1"/>
          </p:cNvSpPr>
          <p:nvPr>
            <p:ph type="ftr" sz="quarter" idx="11"/>
          </p:nvPr>
        </p:nvSpPr>
        <p:spPr>
          <a:xfrm>
            <a:off x="0" y="6448425"/>
            <a:ext cx="1852613" cy="23177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rPr>
              <a:t>Microsoft Azure | Cognitive Services</a:t>
            </a:r>
          </a:p>
        </p:txBody>
      </p:sp>
      <p:sp>
        <p:nvSpPr>
          <p:cNvPr id="6" name="Slide Number Placeholder 5">
            <a:extLst>
              <a:ext uri="{FF2B5EF4-FFF2-40B4-BE49-F238E27FC236}">
                <a16:creationId xmlns:a16="http://schemas.microsoft.com/office/drawing/2014/main" id="{D3B58810-2E7F-4A78-96E2-DC9091959ED2}"/>
              </a:ext>
            </a:extLst>
          </p:cNvPr>
          <p:cNvSpPr>
            <a:spLocks noGrp="1"/>
          </p:cNvSpPr>
          <p:nvPr>
            <p:ph type="sldNum" sz="quarter" idx="12"/>
          </p:nvPr>
        </p:nvSpPr>
        <p:spPr>
          <a:xfrm>
            <a:off x="12049125" y="6448425"/>
            <a:ext cx="142875" cy="23177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52735-9F7B-40AF-A7B3-40E1B5550C31}" type="slidenum">
              <a:rPr kumimoji="0" lang="en-US" sz="900" b="0" i="0" u="none" strike="noStrike" kern="1200" cap="none" spc="0" normalizeH="0" baseline="0" noProof="0" smtClean="0">
                <a:ln>
                  <a:noFill/>
                </a:ln>
                <a:solidFill>
                  <a:srgbClr val="FFFFFF">
                    <a:tint val="75000"/>
                    <a:alpha val="50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endParaRPr>
          </a:p>
        </p:txBody>
      </p:sp>
      <p:sp>
        <p:nvSpPr>
          <p:cNvPr id="9" name="TextBox 8">
            <a:extLst>
              <a:ext uri="{FF2B5EF4-FFF2-40B4-BE49-F238E27FC236}">
                <a16:creationId xmlns:a16="http://schemas.microsoft.com/office/drawing/2014/main" id="{91A6B0E6-7D17-4A6F-B447-92F4470288AD}"/>
              </a:ext>
            </a:extLst>
          </p:cNvPr>
          <p:cNvSpPr txBox="1"/>
          <p:nvPr/>
        </p:nvSpPr>
        <p:spPr>
          <a:xfrm>
            <a:off x="1930835" y="1055786"/>
            <a:ext cx="8258027" cy="738664"/>
          </a:xfrm>
          <a:prstGeom prst="rect">
            <a:avLst/>
          </a:prstGeom>
        </p:spPr>
        <p:txBody>
          <a:bodyPr wrap="square" lIns="0" tIns="0" rIns="0" bIns="0">
            <a:spAutoFit/>
          </a:bodyPr>
          <a:lstStyle>
            <a:defPPr>
              <a:defRPr lang="en-US"/>
            </a:defPPr>
            <a:lvl1pPr lvl="0">
              <a:lnSpc>
                <a:spcPct val="110000"/>
              </a:lnSpc>
              <a:spcBef>
                <a:spcPts val="800"/>
              </a:spcBef>
              <a:spcAft>
                <a:spcPts val="800"/>
              </a:spcAft>
              <a:defRPr kumimoji="0" sz="1000" b="0" i="0" u="none" strike="noStrike" kern="100" cap="none" spc="-50" normalizeH="0" baseline="0">
                <a:ln>
                  <a:noFill/>
                </a:ln>
                <a:effectLst/>
                <a:uLnTx/>
                <a:uFillTx/>
              </a:defRPr>
            </a:lvl1pPr>
          </a:lstStyle>
          <a:p>
            <a:pPr marL="0" marR="0" lvl="0" indent="0" algn="ctr" defTabSz="914400" rtl="0" eaLnBrk="1" fontAlgn="auto" latinLnBrk="0" hangingPunct="1">
              <a:lnSpc>
                <a:spcPct val="100000"/>
              </a:lnSpc>
              <a:spcBef>
                <a:spcPts val="800"/>
              </a:spcBef>
              <a:spcAft>
                <a:spcPts val="800"/>
              </a:spcAft>
              <a:buClrTx/>
              <a:buSzTx/>
              <a:buFontTx/>
              <a:buNone/>
              <a:tabLst/>
              <a:defRPr/>
            </a:pPr>
            <a:r>
              <a:rPr kumimoji="0" lang="en-US" sz="2400" b="0" i="0" u="none" strike="noStrike" kern="100" cap="none" spc="0" normalizeH="0" baseline="0" noProof="0">
                <a:ln>
                  <a:noFill/>
                </a:ln>
                <a:solidFill>
                  <a:schemeClr val="tx1">
                    <a:lumMod val="85000"/>
                    <a:lumOff val="15000"/>
                  </a:schemeClr>
                </a:solidFill>
                <a:effectLst/>
                <a:uLnTx/>
                <a:uFillTx/>
                <a:latin typeface="Segoe UI"/>
                <a:ea typeface="+mn-ea"/>
                <a:cs typeface="+mn-cs"/>
              </a:rPr>
              <a:t>Extracts information from documents and turns unstructured content into business ready structured content</a:t>
            </a:r>
          </a:p>
        </p:txBody>
      </p:sp>
      <p:sp>
        <p:nvSpPr>
          <p:cNvPr id="4" name="Title 6">
            <a:extLst>
              <a:ext uri="{FF2B5EF4-FFF2-40B4-BE49-F238E27FC236}">
                <a16:creationId xmlns:a16="http://schemas.microsoft.com/office/drawing/2014/main" id="{F7B713FA-F808-4B58-B7FC-D25DBA378603}"/>
              </a:ext>
            </a:extLst>
          </p:cNvPr>
          <p:cNvSpPr txBox="1">
            <a:spLocks/>
          </p:cNvSpPr>
          <p:nvPr/>
        </p:nvSpPr>
        <p:spPr>
          <a:xfrm>
            <a:off x="523863" y="4838897"/>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chemeClr val="accent6">
                    <a:lumMod val="60000"/>
                    <a:lumOff val="40000"/>
                  </a:schemeClr>
                </a:solidFill>
                <a:effectLst/>
                <a:uLnTx/>
                <a:uFillTx/>
                <a:latin typeface="Segoe UI Semibold"/>
                <a:ea typeface="+mj-ea"/>
                <a:cs typeface="+mj-cs"/>
              </a:rPr>
              <a:t>READ</a:t>
            </a:r>
          </a:p>
        </p:txBody>
      </p:sp>
      <p:sp>
        <p:nvSpPr>
          <p:cNvPr id="12" name="TextBox 11">
            <a:extLst>
              <a:ext uri="{FF2B5EF4-FFF2-40B4-BE49-F238E27FC236}">
                <a16:creationId xmlns:a16="http://schemas.microsoft.com/office/drawing/2014/main" id="{2C6FB6CD-9F50-4E91-9B83-572D29463735}"/>
              </a:ext>
            </a:extLst>
          </p:cNvPr>
          <p:cNvSpPr txBox="1"/>
          <p:nvPr/>
        </p:nvSpPr>
        <p:spPr>
          <a:xfrm>
            <a:off x="311357" y="5157038"/>
            <a:ext cx="2070932"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NZ" sz="1200" b="0" i="0" u="none" strike="noStrike" kern="100" cap="none" spc="0" normalizeH="0" baseline="0" noProof="0">
                <a:ln>
                  <a:noFill/>
                </a:ln>
                <a:solidFill>
                  <a:schemeClr val="tx1">
                    <a:lumMod val="65000"/>
                    <a:lumOff val="35000"/>
                  </a:schemeClr>
                </a:solidFill>
                <a:effectLst/>
                <a:uLnTx/>
                <a:uFillTx/>
                <a:latin typeface="Segoe UI"/>
                <a:ea typeface="+mn-ea"/>
                <a:cs typeface="+mn-cs"/>
              </a:rPr>
              <a:t>Automatic </a:t>
            </a:r>
            <a:r>
              <a:rPr kumimoji="0" lang="en-NZ" sz="1200" b="0" i="0" u="none" strike="noStrike" kern="100" cap="none" spc="0" normalizeH="0" baseline="0" noProof="0">
                <a:ln>
                  <a:noFill/>
                </a:ln>
                <a:solidFill>
                  <a:srgbClr val="50E6FF"/>
                </a:solidFill>
                <a:effectLst/>
                <a:uLnTx/>
                <a:uFillTx/>
                <a:latin typeface="Segoe UI"/>
                <a:ea typeface="+mn-ea"/>
                <a:cs typeface="+mn-cs"/>
              </a:rPr>
              <a:t>text extraction </a:t>
            </a:r>
            <a:r>
              <a:rPr kumimoji="0" lang="en-NZ" sz="1200" b="0" i="0" u="none" strike="noStrike" kern="100" cap="none" spc="0" normalizeH="0" baseline="0" noProof="0">
                <a:ln>
                  <a:noFill/>
                </a:ln>
                <a:solidFill>
                  <a:schemeClr val="tx1">
                    <a:lumMod val="65000"/>
                    <a:lumOff val="35000"/>
                  </a:schemeClr>
                </a:solidFill>
                <a:effectLst/>
                <a:uLnTx/>
                <a:uFillTx/>
                <a:latin typeface="Segoe UI"/>
                <a:ea typeface="+mn-ea"/>
                <a:cs typeface="+mn-cs"/>
              </a:rPr>
              <a:t>from documents (PDFs, Images, Word, HTML) for </a:t>
            </a:r>
            <a:r>
              <a:rPr kumimoji="0" lang="en-NZ" sz="1200" b="0" i="0" u="none" strike="noStrike" kern="100" cap="none" spc="0" normalizeH="0" baseline="0" noProof="0">
                <a:ln>
                  <a:noFill/>
                </a:ln>
                <a:solidFill>
                  <a:srgbClr val="50E6FF"/>
                </a:solidFill>
                <a:effectLst/>
                <a:uLnTx/>
                <a:uFillTx/>
                <a:latin typeface="Segoe UI"/>
                <a:ea typeface="+mn-ea"/>
                <a:cs typeface="+mn-cs"/>
              </a:rPr>
              <a:t>printed and handwritten </a:t>
            </a:r>
            <a:r>
              <a:rPr kumimoji="0" lang="en-NZ" sz="1200" b="0" i="0" u="none" strike="noStrike" kern="100" cap="none" spc="0" normalizeH="0" baseline="0" noProof="0">
                <a:ln>
                  <a:noFill/>
                </a:ln>
                <a:solidFill>
                  <a:schemeClr val="tx1">
                    <a:lumMod val="65000"/>
                    <a:lumOff val="35000"/>
                  </a:schemeClr>
                </a:solidFill>
                <a:effectLst/>
                <a:uLnTx/>
                <a:uFillTx/>
                <a:latin typeface="Segoe UI"/>
                <a:ea typeface="+mn-ea"/>
                <a:cs typeface="+mn-cs"/>
              </a:rPr>
              <a:t>documents for 164 languages</a:t>
            </a:r>
            <a:endParaRPr kumimoji="0" lang="en-US" sz="1200" b="0" i="0" u="none" strike="noStrike" kern="100" cap="none" spc="0" normalizeH="0" baseline="0" noProof="0">
              <a:ln>
                <a:noFill/>
              </a:ln>
              <a:solidFill>
                <a:schemeClr val="tx1">
                  <a:lumMod val="65000"/>
                  <a:lumOff val="35000"/>
                </a:schemeClr>
              </a:solidFill>
              <a:effectLst/>
              <a:uLnTx/>
              <a:uFillTx/>
              <a:latin typeface="Segoe UI"/>
              <a:ea typeface="+mn-ea"/>
              <a:cs typeface="+mn-cs"/>
            </a:endParaRPr>
          </a:p>
        </p:txBody>
      </p:sp>
      <p:pic>
        <p:nvPicPr>
          <p:cNvPr id="3" name="Picture 6" descr="Pricing - Form Recognizer API | Microsoft Azure">
            <a:extLst>
              <a:ext uri="{FF2B5EF4-FFF2-40B4-BE49-F238E27FC236}">
                <a16:creationId xmlns:a16="http://schemas.microsoft.com/office/drawing/2014/main" id="{8D969F15-E2A5-498E-BDBE-20C7F5BEBC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16915" y="375396"/>
            <a:ext cx="1333503" cy="700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4422C36E-BEE5-4B74-A1E4-33E2C71E785E}"/>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604599" y="1953520"/>
            <a:ext cx="2152286" cy="2505460"/>
          </a:xfrm>
          <a:prstGeom prst="rect">
            <a:avLst/>
          </a:prstGeom>
        </p:spPr>
      </p:pic>
      <p:sp>
        <p:nvSpPr>
          <p:cNvPr id="17" name="Arrow: Right 16">
            <a:extLst>
              <a:ext uri="{FF2B5EF4-FFF2-40B4-BE49-F238E27FC236}">
                <a16:creationId xmlns:a16="http://schemas.microsoft.com/office/drawing/2014/main" id="{83950093-B29F-4BCF-ABDB-A88AF5C5D5CC}"/>
              </a:ext>
              <a:ext uri="{C183D7F6-B498-43B3-948B-1728B52AA6E4}">
                <adec:decorative xmlns:adec="http://schemas.microsoft.com/office/drawing/2017/decorative" val="1"/>
              </a:ext>
            </a:extLst>
          </p:cNvPr>
          <p:cNvSpPr/>
          <p:nvPr/>
        </p:nvSpPr>
        <p:spPr bwMode="auto">
          <a:xfrm>
            <a:off x="5828662" y="2881163"/>
            <a:ext cx="709346" cy="30677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Picture 22">
            <a:extLst>
              <a:ext uri="{FF2B5EF4-FFF2-40B4-BE49-F238E27FC236}">
                <a16:creationId xmlns:a16="http://schemas.microsoft.com/office/drawing/2014/main" id="{CAF7F032-AF29-402D-BDF3-24CFB8AD813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98165" y="1966843"/>
            <a:ext cx="2112620" cy="2442189"/>
          </a:xfrm>
          <a:prstGeom prst="rect">
            <a:avLst/>
          </a:prstGeom>
        </p:spPr>
      </p:pic>
      <p:sp>
        <p:nvSpPr>
          <p:cNvPr id="24" name="TextBox 23">
            <a:extLst>
              <a:ext uri="{FF2B5EF4-FFF2-40B4-BE49-F238E27FC236}">
                <a16:creationId xmlns:a16="http://schemas.microsoft.com/office/drawing/2014/main" id="{0E71C932-171A-4A43-A24D-C0DE555DC4BE}"/>
              </a:ext>
            </a:extLst>
          </p:cNvPr>
          <p:cNvSpPr txBox="1"/>
          <p:nvPr/>
        </p:nvSpPr>
        <p:spPr>
          <a:xfrm>
            <a:off x="8770942" y="3207052"/>
            <a:ext cx="2835841"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Text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Structure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Tables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Key Value Pairs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Entities </a:t>
            </a:r>
          </a:p>
        </p:txBody>
      </p:sp>
      <p:sp>
        <p:nvSpPr>
          <p:cNvPr id="25" name="Title 6">
            <a:extLst>
              <a:ext uri="{FF2B5EF4-FFF2-40B4-BE49-F238E27FC236}">
                <a16:creationId xmlns:a16="http://schemas.microsoft.com/office/drawing/2014/main" id="{F9EEE4FF-4E18-4986-8977-872CDF349DA6}"/>
              </a:ext>
            </a:extLst>
          </p:cNvPr>
          <p:cNvSpPr txBox="1">
            <a:spLocks/>
          </p:cNvSpPr>
          <p:nvPr/>
        </p:nvSpPr>
        <p:spPr>
          <a:xfrm>
            <a:off x="2736093" y="4841788"/>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lang="en-US">
                <a:solidFill>
                  <a:schemeClr val="accent6">
                    <a:lumMod val="60000"/>
                    <a:lumOff val="40000"/>
                  </a:schemeClr>
                </a:solidFill>
                <a:latin typeface="Segoe UI Semibold"/>
              </a:rPr>
              <a:t>LAYOUT</a:t>
            </a:r>
          </a:p>
        </p:txBody>
      </p:sp>
      <p:sp>
        <p:nvSpPr>
          <p:cNvPr id="27" name="TextBox 26">
            <a:extLst>
              <a:ext uri="{FF2B5EF4-FFF2-40B4-BE49-F238E27FC236}">
                <a16:creationId xmlns:a16="http://schemas.microsoft.com/office/drawing/2014/main" id="{5E61A266-F010-4293-9D54-100C78D7884A}"/>
              </a:ext>
            </a:extLst>
          </p:cNvPr>
          <p:cNvSpPr txBox="1"/>
          <p:nvPr/>
        </p:nvSpPr>
        <p:spPr>
          <a:xfrm>
            <a:off x="2523587" y="5159929"/>
            <a:ext cx="2070932" cy="830997"/>
          </a:xfrm>
          <a:prstGeom prst="rect">
            <a:avLst/>
          </a:prstGeom>
          <a:noFill/>
        </p:spPr>
        <p:txBody>
          <a:bodyPr wrap="square">
            <a:spAutoFit/>
          </a:bodyPr>
          <a:lstStyle/>
          <a:p>
            <a:pPr algn="ctr" defTabSz="914400">
              <a:spcAft>
                <a:spcPts val="400"/>
              </a:spcAft>
              <a:defRPr/>
            </a:pPr>
            <a:r>
              <a:rPr lang="en-NZ" sz="1200" kern="100">
                <a:solidFill>
                  <a:schemeClr val="tx1">
                    <a:lumMod val="65000"/>
                    <a:lumOff val="35000"/>
                  </a:schemeClr>
                </a:solidFill>
                <a:latin typeface="Segoe UI"/>
              </a:rPr>
              <a:t>Automatic </a:t>
            </a:r>
            <a:r>
              <a:rPr lang="en-NZ" sz="1200" kern="100">
                <a:solidFill>
                  <a:srgbClr val="50E6FF"/>
                </a:solidFill>
                <a:latin typeface="Segoe UI"/>
              </a:rPr>
              <a:t>document structure extraction </a:t>
            </a:r>
            <a:r>
              <a:rPr lang="en-NZ" sz="1200" kern="100">
                <a:solidFill>
                  <a:schemeClr val="tx1">
                    <a:lumMod val="65000"/>
                    <a:lumOff val="35000"/>
                  </a:schemeClr>
                </a:solidFill>
                <a:latin typeface="Segoe UI"/>
              </a:rPr>
              <a:t>– lines, paragraphs, tables, selection marks, barcodes</a:t>
            </a:r>
            <a:endParaRPr lang="en-US" sz="1200" kern="100">
              <a:solidFill>
                <a:schemeClr val="tx1">
                  <a:lumMod val="65000"/>
                  <a:lumOff val="35000"/>
                </a:schemeClr>
              </a:solidFill>
              <a:latin typeface="Segoe UI"/>
            </a:endParaRPr>
          </a:p>
        </p:txBody>
      </p:sp>
      <p:sp>
        <p:nvSpPr>
          <p:cNvPr id="31" name="Title 6">
            <a:extLst>
              <a:ext uri="{FF2B5EF4-FFF2-40B4-BE49-F238E27FC236}">
                <a16:creationId xmlns:a16="http://schemas.microsoft.com/office/drawing/2014/main" id="{28B01649-4B41-49B8-927A-0A4EF7411711}"/>
              </a:ext>
            </a:extLst>
          </p:cNvPr>
          <p:cNvSpPr txBox="1">
            <a:spLocks/>
          </p:cNvSpPr>
          <p:nvPr/>
        </p:nvSpPr>
        <p:spPr>
          <a:xfrm>
            <a:off x="5089621" y="4838897"/>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lang="en-US">
                <a:solidFill>
                  <a:schemeClr val="accent6">
                    <a:lumMod val="60000"/>
                    <a:lumOff val="40000"/>
                  </a:schemeClr>
                </a:solidFill>
                <a:latin typeface="Segoe UI Semibold"/>
              </a:rPr>
              <a:t>DOCUMENT</a:t>
            </a:r>
          </a:p>
        </p:txBody>
      </p:sp>
      <p:sp>
        <p:nvSpPr>
          <p:cNvPr id="33" name="TextBox 32">
            <a:extLst>
              <a:ext uri="{FF2B5EF4-FFF2-40B4-BE49-F238E27FC236}">
                <a16:creationId xmlns:a16="http://schemas.microsoft.com/office/drawing/2014/main" id="{1F0EDC18-767E-42DF-8BBD-413A85BC4C87}"/>
              </a:ext>
            </a:extLst>
          </p:cNvPr>
          <p:cNvSpPr txBox="1"/>
          <p:nvPr/>
        </p:nvSpPr>
        <p:spPr>
          <a:xfrm>
            <a:off x="4877115" y="5157038"/>
            <a:ext cx="2070932" cy="1015663"/>
          </a:xfrm>
          <a:prstGeom prst="rect">
            <a:avLst/>
          </a:prstGeom>
          <a:noFill/>
        </p:spPr>
        <p:txBody>
          <a:bodyPr wrap="square">
            <a:spAutoFit/>
          </a:bodyPr>
          <a:lstStyle/>
          <a:p>
            <a:pPr algn="ctr" defTabSz="914400">
              <a:spcAft>
                <a:spcPts val="400"/>
              </a:spcAft>
              <a:defRPr/>
            </a:pPr>
            <a:r>
              <a:rPr lang="en-NZ" sz="1200" kern="100">
                <a:solidFill>
                  <a:schemeClr val="tx1">
                    <a:lumMod val="65000"/>
                    <a:lumOff val="35000"/>
                  </a:schemeClr>
                </a:solidFill>
                <a:latin typeface="Segoe UI"/>
              </a:rPr>
              <a:t>Automatic document understanding from unstructured and structured documents </a:t>
            </a:r>
            <a:r>
              <a:rPr lang="en-NZ" sz="1200" kern="100">
                <a:solidFill>
                  <a:srgbClr val="50E6FF"/>
                </a:solidFill>
                <a:latin typeface="Segoe UI"/>
              </a:rPr>
              <a:t>extract</a:t>
            </a:r>
            <a:r>
              <a:rPr lang="en-NZ" sz="1200" kern="100">
                <a:solidFill>
                  <a:schemeClr val="tx1">
                    <a:lumMod val="65000"/>
                    <a:lumOff val="35000"/>
                  </a:schemeClr>
                </a:solidFill>
                <a:latin typeface="Segoe UI"/>
              </a:rPr>
              <a:t> </a:t>
            </a:r>
            <a:r>
              <a:rPr lang="en-NZ" sz="1200" kern="100">
                <a:solidFill>
                  <a:srgbClr val="50E6FF"/>
                </a:solidFill>
                <a:latin typeface="Segoe UI"/>
              </a:rPr>
              <a:t>Key value pairs</a:t>
            </a:r>
            <a:r>
              <a:rPr lang="en-NZ" sz="1200" kern="100">
                <a:solidFill>
                  <a:schemeClr val="tx1">
                    <a:lumMod val="65000"/>
                    <a:lumOff val="35000"/>
                  </a:schemeClr>
                </a:solidFill>
                <a:latin typeface="Segoe UI"/>
              </a:rPr>
              <a:t> and entities</a:t>
            </a:r>
            <a:endParaRPr lang="en-US" sz="1200" kern="100">
              <a:solidFill>
                <a:schemeClr val="tx1">
                  <a:lumMod val="65000"/>
                  <a:lumOff val="35000"/>
                </a:schemeClr>
              </a:solidFill>
              <a:latin typeface="Segoe UI"/>
            </a:endParaRPr>
          </a:p>
        </p:txBody>
      </p:sp>
      <p:sp>
        <p:nvSpPr>
          <p:cNvPr id="35" name="Title 6">
            <a:extLst>
              <a:ext uri="{FF2B5EF4-FFF2-40B4-BE49-F238E27FC236}">
                <a16:creationId xmlns:a16="http://schemas.microsoft.com/office/drawing/2014/main" id="{BCF13BF7-6AA6-4D75-86E1-134ADA3B4501}"/>
              </a:ext>
            </a:extLst>
          </p:cNvPr>
          <p:cNvSpPr txBox="1">
            <a:spLocks/>
          </p:cNvSpPr>
          <p:nvPr/>
        </p:nvSpPr>
        <p:spPr>
          <a:xfrm>
            <a:off x="7465752" y="4821691"/>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lang="en-US">
                <a:solidFill>
                  <a:schemeClr val="accent6">
                    <a:lumMod val="60000"/>
                    <a:lumOff val="40000"/>
                  </a:schemeClr>
                </a:solidFill>
                <a:latin typeface="Segoe UI Semibold"/>
              </a:rPr>
              <a:t>PREBUILT</a:t>
            </a:r>
          </a:p>
        </p:txBody>
      </p:sp>
      <p:sp>
        <p:nvSpPr>
          <p:cNvPr id="37" name="TextBox 36">
            <a:extLst>
              <a:ext uri="{FF2B5EF4-FFF2-40B4-BE49-F238E27FC236}">
                <a16:creationId xmlns:a16="http://schemas.microsoft.com/office/drawing/2014/main" id="{E56E6983-069A-417A-A1D7-E5DD2568EE23}"/>
              </a:ext>
            </a:extLst>
          </p:cNvPr>
          <p:cNvSpPr txBox="1"/>
          <p:nvPr/>
        </p:nvSpPr>
        <p:spPr>
          <a:xfrm>
            <a:off x="7253246" y="5139832"/>
            <a:ext cx="2070932"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lang="en-NZ" sz="1200" kern="100">
                <a:solidFill>
                  <a:schemeClr val="tx1">
                    <a:lumMod val="65000"/>
                    <a:lumOff val="35000"/>
                  </a:schemeClr>
                </a:solidFill>
                <a:latin typeface="Segoe UI"/>
              </a:rPr>
              <a:t>Automatic understanding of </a:t>
            </a:r>
            <a:r>
              <a:rPr lang="en-NZ" sz="1200" kern="100">
                <a:solidFill>
                  <a:srgbClr val="50E6FF"/>
                </a:solidFill>
                <a:latin typeface="Segoe UI"/>
              </a:rPr>
              <a:t>Invoices, receipts, business cards, W2, IDs, Health Insurance Cards, Vaccine Cards.</a:t>
            </a:r>
            <a:r>
              <a:rPr kumimoji="0" lang="en-NZ" sz="1200" b="0" i="0" u="none" strike="noStrike" kern="100" cap="none" spc="0" normalizeH="0" baseline="0" noProof="0">
                <a:ln>
                  <a:noFill/>
                </a:ln>
                <a:solidFill>
                  <a:srgbClr val="50E6FF"/>
                </a:solidFill>
                <a:effectLst/>
                <a:uLnTx/>
                <a:uFillTx/>
                <a:latin typeface="Segoe UI"/>
                <a:ea typeface="+mn-ea"/>
                <a:cs typeface="+mn-cs"/>
              </a:rPr>
              <a:t>* </a:t>
            </a:r>
            <a:r>
              <a:rPr kumimoji="0" lang="en-NZ" sz="1200" b="0" i="0" u="none" strike="noStrike" kern="100" cap="none" spc="0" normalizeH="0" baseline="0" noProof="0">
                <a:ln>
                  <a:noFill/>
                </a:ln>
                <a:solidFill>
                  <a:srgbClr val="FFFFFF"/>
                </a:solidFill>
                <a:effectLst/>
                <a:uLnTx/>
                <a:uFillTx/>
                <a:latin typeface="Segoe UI"/>
                <a:ea typeface="+mn-ea"/>
                <a:cs typeface="+mn-cs"/>
              </a:rPr>
              <a:t>and lots more coming soon</a:t>
            </a:r>
            <a:endParaRPr kumimoji="0" lang="en-US" sz="1200" b="0" i="0" u="none" strike="noStrike" kern="100" cap="none" spc="0" normalizeH="0" baseline="0" noProof="0">
              <a:ln>
                <a:noFill/>
              </a:ln>
              <a:solidFill>
                <a:srgbClr val="FFFFFF"/>
              </a:solidFill>
              <a:effectLst/>
              <a:uLnTx/>
              <a:uFillTx/>
              <a:latin typeface="Segoe UI"/>
              <a:ea typeface="+mn-ea"/>
              <a:cs typeface="+mn-cs"/>
            </a:endParaRPr>
          </a:p>
        </p:txBody>
      </p:sp>
      <p:sp>
        <p:nvSpPr>
          <p:cNvPr id="39" name="Title 6">
            <a:extLst>
              <a:ext uri="{FF2B5EF4-FFF2-40B4-BE49-F238E27FC236}">
                <a16:creationId xmlns:a16="http://schemas.microsoft.com/office/drawing/2014/main" id="{C9CB1F0B-A738-4CF9-AFDF-D32EBD82611B}"/>
              </a:ext>
            </a:extLst>
          </p:cNvPr>
          <p:cNvSpPr txBox="1">
            <a:spLocks/>
          </p:cNvSpPr>
          <p:nvPr/>
        </p:nvSpPr>
        <p:spPr>
          <a:xfrm>
            <a:off x="9841883" y="4819175"/>
            <a:ext cx="1645920" cy="365760"/>
          </a:xfrm>
          <a:prstGeom prst="rect">
            <a:avLst/>
          </a:prstGeom>
        </p:spPr>
        <p:txBody>
          <a:bodyPr vert="horz" lIns="0" tIns="0" rIns="0" bIns="0" rtlCol="0" anchor="t" anchorCtr="0">
            <a:noAutofit/>
          </a:bodyPr>
          <a:lstStyle>
            <a:defPPr>
              <a:defRPr lang="en-US"/>
            </a:defPPr>
            <a:lvl1pPr marR="0" lvl="0" indent="0" algn="ctr" defTabSz="761970" fontAlgn="auto">
              <a:lnSpc>
                <a:spcPct val="150000"/>
              </a:lnSpc>
              <a:spcBef>
                <a:spcPct val="0"/>
              </a:spcBef>
              <a:spcAft>
                <a:spcPts val="0"/>
              </a:spcAft>
              <a:buClrTx/>
              <a:buSzTx/>
              <a:buFontTx/>
              <a:buNone/>
              <a:tabLst/>
              <a:defRPr kumimoji="0" sz="2000" b="0" i="0" u="none" strike="noStrike" cap="none" spc="0" normalizeH="0" baseline="0">
                <a:ln>
                  <a:noFill/>
                </a:ln>
                <a:solidFill>
                  <a:schemeClr val="accent2"/>
                </a:solidFill>
                <a:effectLst/>
                <a:uLnTx/>
                <a:uFillTx/>
                <a:latin typeface="+mj-lt"/>
                <a:ea typeface="+mj-ea"/>
                <a:cs typeface="+mj-cs"/>
              </a:defRPr>
            </a:lvl1pPr>
          </a:lstStyle>
          <a:p>
            <a:pPr marL="0" marR="0" lvl="0" indent="0" algn="ctr" defTabSz="761970" rtl="0" eaLnBrk="1" fontAlgn="auto" latinLnBrk="0" hangingPunct="1">
              <a:lnSpc>
                <a:spcPct val="100000"/>
              </a:lnSpc>
              <a:spcBef>
                <a:spcPct val="0"/>
              </a:spcBef>
              <a:spcAft>
                <a:spcPts val="0"/>
              </a:spcAft>
              <a:buClrTx/>
              <a:buSzTx/>
              <a:buFontTx/>
              <a:buNone/>
              <a:tabLst/>
              <a:defRPr/>
            </a:pPr>
            <a:r>
              <a:rPr lang="en-US">
                <a:solidFill>
                  <a:schemeClr val="accent6">
                    <a:lumMod val="60000"/>
                    <a:lumOff val="40000"/>
                  </a:schemeClr>
                </a:solidFill>
                <a:latin typeface="Segoe UI Semibold"/>
              </a:rPr>
              <a:t>CUSTOM</a:t>
            </a:r>
          </a:p>
        </p:txBody>
      </p:sp>
      <p:sp>
        <p:nvSpPr>
          <p:cNvPr id="41" name="TextBox 40">
            <a:extLst>
              <a:ext uri="{FF2B5EF4-FFF2-40B4-BE49-F238E27FC236}">
                <a16:creationId xmlns:a16="http://schemas.microsoft.com/office/drawing/2014/main" id="{A01285B8-9D52-4692-82F7-1FD3DDC168D9}"/>
              </a:ext>
            </a:extLst>
          </p:cNvPr>
          <p:cNvSpPr txBox="1"/>
          <p:nvPr/>
        </p:nvSpPr>
        <p:spPr>
          <a:xfrm>
            <a:off x="9629377" y="5137316"/>
            <a:ext cx="2070932"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lang="en-NZ" sz="1200" kern="100">
                <a:solidFill>
                  <a:schemeClr val="tx1">
                    <a:lumMod val="65000"/>
                    <a:lumOff val="35000"/>
                  </a:schemeClr>
                </a:solidFill>
                <a:latin typeface="Segoe UI"/>
              </a:rPr>
              <a:t>Train a </a:t>
            </a:r>
            <a:r>
              <a:rPr lang="en-NZ" sz="1200" kern="100">
                <a:solidFill>
                  <a:srgbClr val="50E6FF"/>
                </a:solidFill>
                <a:latin typeface="Segoe UI"/>
              </a:rPr>
              <a:t>custom model tailored to your documents</a:t>
            </a:r>
            <a:r>
              <a:rPr lang="en-NZ" sz="1200" kern="100">
                <a:solidFill>
                  <a:schemeClr val="tx1">
                    <a:lumMod val="65000"/>
                    <a:lumOff val="35000"/>
                  </a:schemeClr>
                </a:solidFill>
                <a:latin typeface="Segoe UI"/>
              </a:rPr>
              <a:t>. Get started with 5 documents only</a:t>
            </a:r>
            <a:endParaRPr lang="en-US" sz="1200" kern="100">
              <a:solidFill>
                <a:schemeClr val="tx1">
                  <a:lumMod val="65000"/>
                  <a:lumOff val="35000"/>
                </a:schemeClr>
              </a:solidFill>
              <a:latin typeface="Segoe UI"/>
            </a:endParaRPr>
          </a:p>
        </p:txBody>
      </p:sp>
    </p:spTree>
    <p:extLst>
      <p:ext uri="{BB962C8B-B14F-4D97-AF65-F5344CB8AC3E}">
        <p14:creationId xmlns:p14="http://schemas.microsoft.com/office/powerpoint/2010/main" val="787192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010BF-FA4D-4AD2-96E8-15A9651E08CE}"/>
              </a:ext>
            </a:extLst>
          </p:cNvPr>
          <p:cNvSpPr>
            <a:spLocks noGrp="1"/>
          </p:cNvSpPr>
          <p:nvPr>
            <p:ph type="title"/>
          </p:nvPr>
        </p:nvSpPr>
        <p:spPr>
          <a:noFill/>
          <a:ln w="10795" cap="flat" cmpd="sng" algn="ctr">
            <a:noFill/>
            <a:prstDash val="solid"/>
          </a:ln>
          <a:effectLst/>
        </p:spPr>
        <p:txBody>
          <a:bodyPr rtlCol="0" anchor="ctr">
            <a:normAutofit/>
          </a:bodyPr>
          <a:lstStyle/>
          <a:p>
            <a:pPr defTabSz="914400">
              <a:spcBef>
                <a:spcPts val="0"/>
              </a:spcBef>
            </a:pPr>
            <a:r>
              <a:rPr lang="en-US" b="1" kern="0" spc="0">
                <a:ln>
                  <a:noFill/>
                </a:ln>
                <a:solidFill>
                  <a:srgbClr val="FFFFFF"/>
                </a:solidFill>
                <a:latin typeface="Segoe UI"/>
                <a:cs typeface="+mn-cs"/>
              </a:rPr>
              <a:t>How it works</a:t>
            </a:r>
          </a:p>
        </p:txBody>
      </p:sp>
      <p:sp>
        <p:nvSpPr>
          <p:cNvPr id="3" name="Date Placeholder 2">
            <a:extLst>
              <a:ext uri="{FF2B5EF4-FFF2-40B4-BE49-F238E27FC236}">
                <a16:creationId xmlns:a16="http://schemas.microsoft.com/office/drawing/2014/main" id="{A4FB9384-C56E-4496-87A1-B6444816E266}"/>
              </a:ext>
            </a:extLst>
          </p:cNvPr>
          <p:cNvSpPr>
            <a:spLocks noGrp="1"/>
          </p:cNvSpPr>
          <p:nvPr>
            <p:ph type="dt" sz="half" idx="10"/>
          </p:nvPr>
        </p:nvSpPr>
        <p:spPr>
          <a:xfrm>
            <a:off x="11417300" y="6448425"/>
            <a:ext cx="774700" cy="23177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rPr>
              <a:t>CONFIDENTIAL</a:t>
            </a:r>
          </a:p>
        </p:txBody>
      </p:sp>
      <p:sp>
        <p:nvSpPr>
          <p:cNvPr id="4" name="Footer Placeholder 3">
            <a:extLst>
              <a:ext uri="{FF2B5EF4-FFF2-40B4-BE49-F238E27FC236}">
                <a16:creationId xmlns:a16="http://schemas.microsoft.com/office/drawing/2014/main" id="{55534DE8-B73E-4DBB-9460-1A44FFC76FFF}"/>
              </a:ext>
            </a:extLst>
          </p:cNvPr>
          <p:cNvSpPr>
            <a:spLocks noGrp="1"/>
          </p:cNvSpPr>
          <p:nvPr>
            <p:ph type="ftr" sz="quarter" idx="11"/>
          </p:nvPr>
        </p:nvSpPr>
        <p:spPr>
          <a:xfrm>
            <a:off x="0" y="6448425"/>
            <a:ext cx="1852613" cy="23177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rPr>
              <a:t>Microsoft Azure | Cognitive Services</a:t>
            </a:r>
          </a:p>
        </p:txBody>
      </p:sp>
      <p:sp>
        <p:nvSpPr>
          <p:cNvPr id="5" name="Slide Number Placeholder 4">
            <a:extLst>
              <a:ext uri="{FF2B5EF4-FFF2-40B4-BE49-F238E27FC236}">
                <a16:creationId xmlns:a16="http://schemas.microsoft.com/office/drawing/2014/main" id="{4AACD4B7-F4BB-4184-8F8D-7EC924AA36FE}"/>
              </a:ext>
            </a:extLst>
          </p:cNvPr>
          <p:cNvSpPr>
            <a:spLocks noGrp="1"/>
          </p:cNvSpPr>
          <p:nvPr>
            <p:ph type="sldNum" sz="quarter" idx="12"/>
          </p:nvPr>
        </p:nvSpPr>
        <p:spPr>
          <a:xfrm>
            <a:off x="12049125" y="6448425"/>
            <a:ext cx="142875" cy="231775"/>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952735-9F7B-40AF-A7B3-40E1B5550C31}" type="slidenum">
              <a:rPr kumimoji="0" lang="en-US" sz="900" b="0" i="0" u="none" strike="noStrike" kern="1200" cap="none" spc="0" normalizeH="0" baseline="0" noProof="0" smtClean="0">
                <a:ln>
                  <a:noFill/>
                </a:ln>
                <a:solidFill>
                  <a:srgbClr val="FFFFFF">
                    <a:tint val="75000"/>
                    <a:alpha val="50000"/>
                  </a:srgbClr>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a:ln>
                <a:noFill/>
              </a:ln>
              <a:solidFill>
                <a:srgbClr val="FFFFFF">
                  <a:tint val="75000"/>
                  <a:alpha val="50000"/>
                </a:srgbClr>
              </a:solidFill>
              <a:effectLst/>
              <a:uLnTx/>
              <a:uFillTx/>
              <a:latin typeface="Segoe UI"/>
              <a:ea typeface="+mn-ea"/>
              <a:cs typeface="+mn-cs"/>
            </a:endParaRPr>
          </a:p>
        </p:txBody>
      </p:sp>
      <p:sp>
        <p:nvSpPr>
          <p:cNvPr id="6" name="TextBox 5">
            <a:extLst>
              <a:ext uri="{FF2B5EF4-FFF2-40B4-BE49-F238E27FC236}">
                <a16:creationId xmlns:a16="http://schemas.microsoft.com/office/drawing/2014/main" id="{B32B901E-AD65-4EC2-9F94-5DBEA0890242}"/>
              </a:ext>
            </a:extLst>
          </p:cNvPr>
          <p:cNvSpPr txBox="1"/>
          <p:nvPr/>
        </p:nvSpPr>
        <p:spPr>
          <a:xfrm>
            <a:off x="379015" y="1283687"/>
            <a:ext cx="2058256"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Ingest Documents</a:t>
            </a:r>
          </a:p>
        </p:txBody>
      </p:sp>
      <p:grpSp>
        <p:nvGrpSpPr>
          <p:cNvPr id="12" name="Group 11" descr="Input format">
            <a:extLst>
              <a:ext uri="{FF2B5EF4-FFF2-40B4-BE49-F238E27FC236}">
                <a16:creationId xmlns:a16="http://schemas.microsoft.com/office/drawing/2014/main" id="{4BE1F644-4BCC-4964-90D4-EB58E66B6C05}"/>
              </a:ext>
            </a:extLst>
          </p:cNvPr>
          <p:cNvGrpSpPr/>
          <p:nvPr/>
        </p:nvGrpSpPr>
        <p:grpSpPr>
          <a:xfrm>
            <a:off x="900202" y="1731235"/>
            <a:ext cx="695703" cy="840557"/>
            <a:chOff x="900202" y="1731235"/>
            <a:chExt cx="695703" cy="840557"/>
          </a:xfrm>
        </p:grpSpPr>
        <p:pic>
          <p:nvPicPr>
            <p:cNvPr id="1026" name="Picture 2" descr="Image icon - Free download on Iconfinder">
              <a:extLst>
                <a:ext uri="{FF2B5EF4-FFF2-40B4-BE49-F238E27FC236}">
                  <a16:creationId xmlns:a16="http://schemas.microsoft.com/office/drawing/2014/main" id="{213C14A5-DFBB-43A6-A183-9F5F9AC9521C}"/>
                </a:ext>
              </a:extLst>
            </p:cNvPr>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00202" y="1731235"/>
              <a:ext cx="695703" cy="6957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AEFBAD0-2A53-47B3-B5CF-FA26A88A30FA}"/>
                </a:ext>
              </a:extLst>
            </p:cNvPr>
            <p:cNvSpPr txBox="1"/>
            <p:nvPr/>
          </p:nvSpPr>
          <p:spPr>
            <a:xfrm>
              <a:off x="938088" y="2325571"/>
              <a:ext cx="64440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images</a:t>
              </a:r>
            </a:p>
          </p:txBody>
        </p:sp>
      </p:grpSp>
      <p:grpSp>
        <p:nvGrpSpPr>
          <p:cNvPr id="14" name="Group 13" descr="Input format">
            <a:extLst>
              <a:ext uri="{FF2B5EF4-FFF2-40B4-BE49-F238E27FC236}">
                <a16:creationId xmlns:a16="http://schemas.microsoft.com/office/drawing/2014/main" id="{AE49AEAD-8645-4819-88F1-B97E3534893B}"/>
              </a:ext>
            </a:extLst>
          </p:cNvPr>
          <p:cNvGrpSpPr/>
          <p:nvPr/>
        </p:nvGrpSpPr>
        <p:grpSpPr>
          <a:xfrm>
            <a:off x="896586" y="2782008"/>
            <a:ext cx="827459" cy="1039558"/>
            <a:chOff x="814450" y="2702779"/>
            <a:chExt cx="891682" cy="1149218"/>
          </a:xfrm>
        </p:grpSpPr>
        <p:pic>
          <p:nvPicPr>
            <p:cNvPr id="1028" name="Picture 4" descr="PDF Icon Outline - Icon Shop - Download free icons for commercial use">
              <a:extLst>
                <a:ext uri="{FF2B5EF4-FFF2-40B4-BE49-F238E27FC236}">
                  <a16:creationId xmlns:a16="http://schemas.microsoft.com/office/drawing/2014/main" id="{F2467E83-683E-4636-A0E2-FA6286CE74FB}"/>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4450" y="2702779"/>
              <a:ext cx="891682" cy="89168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368899C-1058-4A92-B482-FCAD3EDA68CB}"/>
                </a:ext>
              </a:extLst>
            </p:cNvPr>
            <p:cNvSpPr txBox="1"/>
            <p:nvPr/>
          </p:nvSpPr>
          <p:spPr>
            <a:xfrm>
              <a:off x="1079953" y="3605776"/>
              <a:ext cx="36067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PDF</a:t>
              </a:r>
            </a:p>
          </p:txBody>
        </p:sp>
      </p:grpSp>
      <p:grpSp>
        <p:nvGrpSpPr>
          <p:cNvPr id="15" name="Group 14" descr="Input format">
            <a:extLst>
              <a:ext uri="{FF2B5EF4-FFF2-40B4-BE49-F238E27FC236}">
                <a16:creationId xmlns:a16="http://schemas.microsoft.com/office/drawing/2014/main" id="{86CA236A-B364-457E-AB88-35161091305A}"/>
              </a:ext>
            </a:extLst>
          </p:cNvPr>
          <p:cNvGrpSpPr/>
          <p:nvPr/>
        </p:nvGrpSpPr>
        <p:grpSpPr>
          <a:xfrm>
            <a:off x="745655" y="3948678"/>
            <a:ext cx="933738" cy="1052641"/>
            <a:chOff x="662167" y="3851997"/>
            <a:chExt cx="1039558" cy="1250156"/>
          </a:xfrm>
        </p:grpSpPr>
        <p:pic>
          <p:nvPicPr>
            <p:cNvPr id="1030" name="Picture 6">
              <a:extLst>
                <a:ext uri="{FF2B5EF4-FFF2-40B4-BE49-F238E27FC236}">
                  <a16:creationId xmlns:a16="http://schemas.microsoft.com/office/drawing/2014/main" id="{52A13CAF-51FE-4665-A9C3-386E91A2F695}"/>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62167" y="3851997"/>
              <a:ext cx="1039558" cy="10395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804A889-AB5F-4BEE-8C1D-5DFB8CB48344}"/>
                </a:ext>
              </a:extLst>
            </p:cNvPr>
            <p:cNvSpPr txBox="1"/>
            <p:nvPr/>
          </p:nvSpPr>
          <p:spPr>
            <a:xfrm>
              <a:off x="1009011" y="4855932"/>
              <a:ext cx="49731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Word</a:t>
              </a:r>
            </a:p>
          </p:txBody>
        </p:sp>
      </p:grpSp>
      <p:grpSp>
        <p:nvGrpSpPr>
          <p:cNvPr id="16" name="Group 15" descr="Input format">
            <a:extLst>
              <a:ext uri="{FF2B5EF4-FFF2-40B4-BE49-F238E27FC236}">
                <a16:creationId xmlns:a16="http://schemas.microsoft.com/office/drawing/2014/main" id="{D761636F-C11F-4397-A41F-226A76D2B449}"/>
              </a:ext>
            </a:extLst>
          </p:cNvPr>
          <p:cNvGrpSpPr/>
          <p:nvPr/>
        </p:nvGrpSpPr>
        <p:grpSpPr>
          <a:xfrm>
            <a:off x="882081" y="5213505"/>
            <a:ext cx="797312" cy="1110288"/>
            <a:chOff x="882081" y="5198741"/>
            <a:chExt cx="819644" cy="1124716"/>
          </a:xfrm>
        </p:grpSpPr>
        <p:pic>
          <p:nvPicPr>
            <p:cNvPr id="1032" name="Picture 8" descr="HTML Icon Outline - Icon Shop - Download free icons for commercial use">
              <a:extLst>
                <a:ext uri="{FF2B5EF4-FFF2-40B4-BE49-F238E27FC236}">
                  <a16:creationId xmlns:a16="http://schemas.microsoft.com/office/drawing/2014/main" id="{940A7507-9845-4370-85D3-EFD197636D85}"/>
                </a:ext>
              </a:extLst>
            </p:cNvPr>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2081" y="5198741"/>
              <a:ext cx="819644" cy="81964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A8EBA96-A5DE-4D57-87A4-CB7192AA6999}"/>
                </a:ext>
              </a:extLst>
            </p:cNvPr>
            <p:cNvSpPr txBox="1"/>
            <p:nvPr/>
          </p:nvSpPr>
          <p:spPr>
            <a:xfrm>
              <a:off x="896887" y="5980504"/>
              <a:ext cx="790032" cy="3429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HTML</a:t>
              </a:r>
            </a:p>
          </p:txBody>
        </p:sp>
      </p:grpSp>
      <p:sp>
        <p:nvSpPr>
          <p:cNvPr id="18" name="Arrow: Right 17">
            <a:extLst>
              <a:ext uri="{FF2B5EF4-FFF2-40B4-BE49-F238E27FC236}">
                <a16:creationId xmlns:a16="http://schemas.microsoft.com/office/drawing/2014/main" id="{95BD1674-60B3-4BE8-9E76-8921AAA5A436}"/>
              </a:ext>
              <a:ext uri="{C183D7F6-B498-43B3-948B-1728B52AA6E4}">
                <adec:decorative xmlns:adec="http://schemas.microsoft.com/office/drawing/2017/decorative" val="1"/>
              </a:ext>
            </a:extLst>
          </p:cNvPr>
          <p:cNvSpPr/>
          <p:nvPr/>
        </p:nvSpPr>
        <p:spPr bwMode="auto">
          <a:xfrm>
            <a:off x="1761931" y="3588603"/>
            <a:ext cx="734363" cy="4669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CCB7DD56-8D1F-428A-981A-8D4CD0110181}"/>
              </a:ext>
              <a:ext uri="{C183D7F6-B498-43B3-948B-1728B52AA6E4}">
                <adec:decorative xmlns:adec="http://schemas.microsoft.com/office/drawing/2017/decorative" val="1"/>
              </a:ext>
            </a:extLst>
          </p:cNvPr>
          <p:cNvSpPr/>
          <p:nvPr/>
        </p:nvSpPr>
        <p:spPr>
          <a:xfrm>
            <a:off x="2717244" y="2195541"/>
            <a:ext cx="2264679" cy="4181996"/>
          </a:xfrm>
          <a:prstGeom prst="rect">
            <a:avLst/>
          </a:prstGeom>
          <a:noFill/>
          <a:ln w="10795" cap="flat" cmpd="sng" algn="ctr">
            <a:solidFill>
              <a:schemeClr val="tx1">
                <a:lumMod val="50000"/>
                <a:lumOff val="50000"/>
              </a:scheme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D1852DCF-8E23-47A3-86D4-82B4FD2B4FC4}"/>
              </a:ext>
            </a:extLst>
          </p:cNvPr>
          <p:cNvSpPr/>
          <p:nvPr/>
        </p:nvSpPr>
        <p:spPr>
          <a:xfrm>
            <a:off x="2761896" y="2306082"/>
            <a:ext cx="2140683" cy="804763"/>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Pre-Processing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de-noising (improve resolution), background noise, watermarks removal</a:t>
            </a:r>
            <a:b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sp>
        <p:nvSpPr>
          <p:cNvPr id="21" name="Rectangle 20">
            <a:extLst>
              <a:ext uri="{FF2B5EF4-FFF2-40B4-BE49-F238E27FC236}">
                <a16:creationId xmlns:a16="http://schemas.microsoft.com/office/drawing/2014/main" id="{0C719175-EF9B-4C88-9D19-11E60EE6FC57}"/>
              </a:ext>
            </a:extLst>
          </p:cNvPr>
          <p:cNvSpPr/>
          <p:nvPr/>
        </p:nvSpPr>
        <p:spPr>
          <a:xfrm>
            <a:off x="2771961" y="3221386"/>
            <a:ext cx="2140683" cy="857207"/>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Text Extraction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Character, word, line, blocks read order bounding boxes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handwritten \ printed</a:t>
            </a: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9B375638-ED20-45DF-A47D-8C3B079A894F}"/>
              </a:ext>
            </a:extLst>
          </p:cNvPr>
          <p:cNvSpPr/>
          <p:nvPr/>
        </p:nvSpPr>
        <p:spPr>
          <a:xfrm>
            <a:off x="2761896" y="4169223"/>
            <a:ext cx="2150748" cy="935216"/>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Segment analysis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Paragraphs, sections, headers, table of contents etc. </a:t>
            </a: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9C2498BF-2AF8-46C8-8B1B-9539FDA1111F}"/>
              </a:ext>
            </a:extLst>
          </p:cNvPr>
          <p:cNvSpPr/>
          <p:nvPr/>
        </p:nvSpPr>
        <p:spPr>
          <a:xfrm>
            <a:off x="2761896" y="5195069"/>
            <a:ext cx="2150748" cy="967748"/>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Structure Recognition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Tables, selection Marks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Barcodes, images</a:t>
            </a:r>
            <a:endPar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76E3366F-8CE8-4225-AB7B-8FAE460047F1}"/>
              </a:ext>
            </a:extLst>
          </p:cNvPr>
          <p:cNvSpPr txBox="1"/>
          <p:nvPr/>
        </p:nvSpPr>
        <p:spPr>
          <a:xfrm>
            <a:off x="3200500" y="1826209"/>
            <a:ext cx="112641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accent6"/>
                </a:solidFill>
                <a:effectLst/>
                <a:uLnTx/>
                <a:uFillTx/>
                <a:latin typeface="Segoe UI"/>
                <a:ea typeface="+mn-ea"/>
                <a:cs typeface="Segoe UI" panose="020B0502040204020203" pitchFamily="34" charset="0"/>
              </a:rPr>
              <a:t>Layout</a:t>
            </a:r>
          </a:p>
        </p:txBody>
      </p:sp>
      <p:sp>
        <p:nvSpPr>
          <p:cNvPr id="28" name="Rectangle 27">
            <a:extLst>
              <a:ext uri="{FF2B5EF4-FFF2-40B4-BE49-F238E27FC236}">
                <a16:creationId xmlns:a16="http://schemas.microsoft.com/office/drawing/2014/main" id="{BE71B0EE-0951-41F1-817E-A1556CD2B8EF}"/>
              </a:ext>
              <a:ext uri="{C183D7F6-B498-43B3-948B-1728B52AA6E4}">
                <adec:decorative xmlns:adec="http://schemas.microsoft.com/office/drawing/2017/decorative" val="1"/>
              </a:ext>
            </a:extLst>
          </p:cNvPr>
          <p:cNvSpPr/>
          <p:nvPr/>
        </p:nvSpPr>
        <p:spPr>
          <a:xfrm>
            <a:off x="5111766" y="2195541"/>
            <a:ext cx="1911709" cy="4181996"/>
          </a:xfrm>
          <a:prstGeom prst="rect">
            <a:avLst/>
          </a:prstGeom>
          <a:noFill/>
          <a:ln w="10795" cap="flat" cmpd="sng" algn="ctr">
            <a:solidFill>
              <a:schemeClr val="tx1">
                <a:lumMod val="50000"/>
                <a:lumOff val="50000"/>
              </a:schemeClr>
            </a:solidFill>
            <a:prstDash val="solid"/>
          </a:ln>
          <a:effectLst/>
        </p:spPr>
        <p:txBody>
          <a:bodyPr rtlCol="0" anchor="ctr"/>
          <a:lstStyle/>
          <a:p>
            <a:pPr algn="ctr" defTabSz="914400"/>
            <a:endParaRPr lang="en-US" sz="1800" kern="0">
              <a:solidFill>
                <a:srgbClr val="FFFFFF"/>
              </a:solidFill>
              <a:latin typeface="Segoe UI"/>
            </a:endParaRPr>
          </a:p>
        </p:txBody>
      </p:sp>
      <p:sp>
        <p:nvSpPr>
          <p:cNvPr id="30" name="TextBox 29">
            <a:extLst>
              <a:ext uri="{FF2B5EF4-FFF2-40B4-BE49-F238E27FC236}">
                <a16:creationId xmlns:a16="http://schemas.microsoft.com/office/drawing/2014/main" id="{3F58F9C5-3359-4DA4-8E8C-40F058A0442D}"/>
              </a:ext>
            </a:extLst>
          </p:cNvPr>
          <p:cNvSpPr txBox="1"/>
          <p:nvPr/>
        </p:nvSpPr>
        <p:spPr>
          <a:xfrm>
            <a:off x="5425202" y="1780748"/>
            <a:ext cx="112641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accent6"/>
                </a:solidFill>
                <a:latin typeface="Segoe UI"/>
                <a:cs typeface="Segoe UI" panose="020B0502040204020203" pitchFamily="34" charset="0"/>
              </a:rPr>
              <a:t>Prebuilt</a:t>
            </a:r>
          </a:p>
        </p:txBody>
      </p:sp>
      <p:grpSp>
        <p:nvGrpSpPr>
          <p:cNvPr id="55" name="Group 54">
            <a:extLst>
              <a:ext uri="{FF2B5EF4-FFF2-40B4-BE49-F238E27FC236}">
                <a16:creationId xmlns:a16="http://schemas.microsoft.com/office/drawing/2014/main" id="{184A77F4-B122-4891-8B62-3099A30D2C92}"/>
              </a:ext>
              <a:ext uri="{C183D7F6-B498-43B3-948B-1728B52AA6E4}">
                <adec:decorative xmlns:adec="http://schemas.microsoft.com/office/drawing/2017/decorative" val="1"/>
              </a:ext>
            </a:extLst>
          </p:cNvPr>
          <p:cNvGrpSpPr/>
          <p:nvPr/>
        </p:nvGrpSpPr>
        <p:grpSpPr>
          <a:xfrm>
            <a:off x="5083752" y="3679418"/>
            <a:ext cx="1809316" cy="320040"/>
            <a:chOff x="7028409" y="2050920"/>
            <a:chExt cx="838189" cy="392245"/>
          </a:xfrm>
        </p:grpSpPr>
        <p:sp>
          <p:nvSpPr>
            <p:cNvPr id="56" name="Rectangle 55">
              <a:extLst>
                <a:ext uri="{FF2B5EF4-FFF2-40B4-BE49-F238E27FC236}">
                  <a16:creationId xmlns:a16="http://schemas.microsoft.com/office/drawing/2014/main" id="{AF78F27C-0256-4B91-82A1-61E5530B5452}"/>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57" name="TextBox 56">
              <a:extLst>
                <a:ext uri="{FF2B5EF4-FFF2-40B4-BE49-F238E27FC236}">
                  <a16:creationId xmlns:a16="http://schemas.microsoft.com/office/drawing/2014/main" id="{6B49C839-1D1B-4762-B6CD-B2AAECB6D246}"/>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Insurance Cards</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64" name="Group 63">
            <a:extLst>
              <a:ext uri="{FF2B5EF4-FFF2-40B4-BE49-F238E27FC236}">
                <a16:creationId xmlns:a16="http://schemas.microsoft.com/office/drawing/2014/main" id="{D306A125-1EA7-4EA9-A9E0-92ED5359E003}"/>
              </a:ext>
              <a:ext uri="{C183D7F6-B498-43B3-948B-1728B52AA6E4}">
                <adec:decorative xmlns:adec="http://schemas.microsoft.com/office/drawing/2017/decorative" val="1"/>
              </a:ext>
            </a:extLst>
          </p:cNvPr>
          <p:cNvGrpSpPr/>
          <p:nvPr/>
        </p:nvGrpSpPr>
        <p:grpSpPr>
          <a:xfrm>
            <a:off x="5088721" y="4141507"/>
            <a:ext cx="1799377" cy="320040"/>
            <a:chOff x="7028409" y="2050920"/>
            <a:chExt cx="838189" cy="392245"/>
          </a:xfrm>
        </p:grpSpPr>
        <p:sp>
          <p:nvSpPr>
            <p:cNvPr id="65" name="Rectangle 64">
              <a:extLst>
                <a:ext uri="{FF2B5EF4-FFF2-40B4-BE49-F238E27FC236}">
                  <a16:creationId xmlns:a16="http://schemas.microsoft.com/office/drawing/2014/main" id="{889EFDC9-ABE3-44AD-81EA-E3A37E680BCD}"/>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39D7AC76-5427-46B0-B929-B400AF7F57DE}"/>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W2</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sp>
        <p:nvSpPr>
          <p:cNvPr id="46" name="Rectangle 45">
            <a:extLst>
              <a:ext uri="{FF2B5EF4-FFF2-40B4-BE49-F238E27FC236}">
                <a16:creationId xmlns:a16="http://schemas.microsoft.com/office/drawing/2014/main" id="{8AD23248-CB16-497C-B8F7-58800309C199}"/>
              </a:ext>
              <a:ext uri="{C183D7F6-B498-43B3-948B-1728B52AA6E4}">
                <adec:decorative xmlns:adec="http://schemas.microsoft.com/office/drawing/2017/decorative" val="1"/>
              </a:ext>
            </a:extLst>
          </p:cNvPr>
          <p:cNvSpPr/>
          <p:nvPr/>
        </p:nvSpPr>
        <p:spPr>
          <a:xfrm>
            <a:off x="7092904" y="2183251"/>
            <a:ext cx="1994625" cy="4168222"/>
          </a:xfrm>
          <a:prstGeom prst="rect">
            <a:avLst/>
          </a:prstGeom>
          <a:noFill/>
          <a:ln w="10795" cap="flat" cmpd="sng" algn="ctr">
            <a:solidFill>
              <a:schemeClr val="tx1">
                <a:lumMod val="50000"/>
                <a:lumOff val="50000"/>
              </a:schemeClr>
            </a:solidFill>
            <a:prstDash val="solid"/>
          </a:ln>
          <a:effectLst/>
        </p:spPr>
        <p:txBody>
          <a:bodyPr rtlCol="0" anchor="ctr"/>
          <a:lstStyle/>
          <a:p>
            <a:pPr algn="ctr" defTabSz="914400"/>
            <a:endParaRPr lang="en-US" sz="1800" kern="0">
              <a:solidFill>
                <a:srgbClr val="FFFFFF"/>
              </a:solidFill>
              <a:latin typeface="Segoe UI"/>
            </a:endParaRPr>
          </a:p>
        </p:txBody>
      </p:sp>
      <p:sp>
        <p:nvSpPr>
          <p:cNvPr id="48" name="TextBox 47">
            <a:extLst>
              <a:ext uri="{FF2B5EF4-FFF2-40B4-BE49-F238E27FC236}">
                <a16:creationId xmlns:a16="http://schemas.microsoft.com/office/drawing/2014/main" id="{1E71006F-E636-460B-A2CC-5053560A733B}"/>
              </a:ext>
            </a:extLst>
          </p:cNvPr>
          <p:cNvSpPr txBox="1"/>
          <p:nvPr/>
        </p:nvSpPr>
        <p:spPr>
          <a:xfrm>
            <a:off x="7425120" y="1774268"/>
            <a:ext cx="1126417"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chemeClr val="accent6"/>
                </a:solidFill>
                <a:latin typeface="Segoe UI"/>
                <a:cs typeface="Segoe UI" panose="020B0502040204020203" pitchFamily="34" charset="0"/>
              </a:rPr>
              <a:t>Custom</a:t>
            </a:r>
          </a:p>
        </p:txBody>
      </p:sp>
      <p:sp>
        <p:nvSpPr>
          <p:cNvPr id="79" name="Rectangle 78">
            <a:extLst>
              <a:ext uri="{FF2B5EF4-FFF2-40B4-BE49-F238E27FC236}">
                <a16:creationId xmlns:a16="http://schemas.microsoft.com/office/drawing/2014/main" id="{FEC0B26F-F571-4A4F-B54D-D43B6E53130C}"/>
              </a:ext>
            </a:extLst>
          </p:cNvPr>
          <p:cNvSpPr/>
          <p:nvPr/>
        </p:nvSpPr>
        <p:spPr>
          <a:xfrm>
            <a:off x="7162629" y="2711063"/>
            <a:ext cx="1839619" cy="839681"/>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Templates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Train a model for structured documents</a:t>
            </a: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81" name="Rectangle 80">
            <a:extLst>
              <a:ext uri="{FF2B5EF4-FFF2-40B4-BE49-F238E27FC236}">
                <a16:creationId xmlns:a16="http://schemas.microsoft.com/office/drawing/2014/main" id="{85E0867A-2042-4CF3-B708-49EFC65896B3}"/>
              </a:ext>
            </a:extLst>
          </p:cNvPr>
          <p:cNvSpPr/>
          <p:nvPr/>
        </p:nvSpPr>
        <p:spPr>
          <a:xfrm>
            <a:off x="7181004" y="4185497"/>
            <a:ext cx="1839619" cy="839681"/>
          </a:xfrm>
          <a:prstGeom prst="rect">
            <a:avLst/>
          </a:prstGeom>
          <a:noFill/>
          <a:ln w="6350" cap="flat" cmpd="sng" algn="ctr">
            <a:solidFill>
              <a:srgbClr val="FFFFFF"/>
            </a:solidFill>
            <a:prstDash val="solid"/>
          </a:ln>
          <a:effectLst/>
        </p:spPr>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chemeClr val="tx1">
                    <a:lumMod val="65000"/>
                    <a:lumOff val="35000"/>
                  </a:schemeClr>
                </a:solidFill>
                <a:effectLst/>
                <a:uLnTx/>
                <a:uFillTx/>
                <a:latin typeface="Segoe UI"/>
                <a:ea typeface="+mn-ea"/>
                <a:cs typeface="Segoe UI"/>
              </a:rPr>
              <a:t>Neural Model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lumMod val="65000"/>
                    <a:lumOff val="35000"/>
                  </a:schemeClr>
                </a:solidFill>
                <a:effectLst/>
                <a:uLnTx/>
                <a:uFillTx/>
                <a:latin typeface="Segoe UI"/>
                <a:ea typeface="+mn-ea"/>
                <a:cs typeface="Segoe UI"/>
              </a:rPr>
              <a:t>Train a model for unstructured document</a:t>
            </a: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grpSp>
        <p:nvGrpSpPr>
          <p:cNvPr id="90" name="Group 89">
            <a:extLst>
              <a:ext uri="{FF2B5EF4-FFF2-40B4-BE49-F238E27FC236}">
                <a16:creationId xmlns:a16="http://schemas.microsoft.com/office/drawing/2014/main" id="{3C5AFB06-35C8-41F9-AD7A-E568062009CA}"/>
              </a:ext>
              <a:ext uri="{C183D7F6-B498-43B3-948B-1728B52AA6E4}">
                <adec:decorative xmlns:adec="http://schemas.microsoft.com/office/drawing/2017/decorative" val="1"/>
              </a:ext>
            </a:extLst>
          </p:cNvPr>
          <p:cNvGrpSpPr/>
          <p:nvPr/>
        </p:nvGrpSpPr>
        <p:grpSpPr>
          <a:xfrm>
            <a:off x="5094274" y="3217329"/>
            <a:ext cx="1809316" cy="320040"/>
            <a:chOff x="7028409" y="2050920"/>
            <a:chExt cx="838189" cy="392245"/>
          </a:xfrm>
        </p:grpSpPr>
        <p:sp>
          <p:nvSpPr>
            <p:cNvPr id="91" name="Rectangle 90">
              <a:extLst>
                <a:ext uri="{FF2B5EF4-FFF2-40B4-BE49-F238E27FC236}">
                  <a16:creationId xmlns:a16="http://schemas.microsoft.com/office/drawing/2014/main" id="{E9876FD0-3881-4C2E-815F-A48AE74CDBC7}"/>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92" name="TextBox 91">
              <a:extLst>
                <a:ext uri="{FF2B5EF4-FFF2-40B4-BE49-F238E27FC236}">
                  <a16:creationId xmlns:a16="http://schemas.microsoft.com/office/drawing/2014/main" id="{BE73A86E-1C52-420F-A6E2-1E0A5AED831E}"/>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ID</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93" name="Group 92">
            <a:extLst>
              <a:ext uri="{FF2B5EF4-FFF2-40B4-BE49-F238E27FC236}">
                <a16:creationId xmlns:a16="http://schemas.microsoft.com/office/drawing/2014/main" id="{B2C00F1A-3FDF-47D9-9CAB-572BB4151DE2}"/>
              </a:ext>
              <a:ext uri="{C183D7F6-B498-43B3-948B-1728B52AA6E4}">
                <adec:decorative xmlns:adec="http://schemas.microsoft.com/office/drawing/2017/decorative" val="1"/>
              </a:ext>
            </a:extLst>
          </p:cNvPr>
          <p:cNvGrpSpPr/>
          <p:nvPr/>
        </p:nvGrpSpPr>
        <p:grpSpPr>
          <a:xfrm>
            <a:off x="5083752" y="4603596"/>
            <a:ext cx="1809316" cy="315471"/>
            <a:chOff x="7028409" y="2050920"/>
            <a:chExt cx="838189" cy="315471"/>
          </a:xfrm>
        </p:grpSpPr>
        <p:sp>
          <p:nvSpPr>
            <p:cNvPr id="94" name="Rectangle 93">
              <a:extLst>
                <a:ext uri="{FF2B5EF4-FFF2-40B4-BE49-F238E27FC236}">
                  <a16:creationId xmlns:a16="http://schemas.microsoft.com/office/drawing/2014/main" id="{6DD0BB29-B495-4A4D-AD73-1ECBA39BB927}"/>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95" name="TextBox 94">
              <a:extLst>
                <a:ext uri="{FF2B5EF4-FFF2-40B4-BE49-F238E27FC236}">
                  <a16:creationId xmlns:a16="http://schemas.microsoft.com/office/drawing/2014/main" id="{FDF074C6-0319-480B-9C6B-48D1C0BCCAFB}"/>
                </a:ext>
              </a:extLst>
            </p:cNvPr>
            <p:cNvSpPr txBox="1"/>
            <p:nvPr/>
          </p:nvSpPr>
          <p:spPr>
            <a:xfrm>
              <a:off x="7028409" y="2127694"/>
              <a:ext cx="83818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Vaccine Cards</a:t>
              </a: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99" name="Group 98">
            <a:extLst>
              <a:ext uri="{FF2B5EF4-FFF2-40B4-BE49-F238E27FC236}">
                <a16:creationId xmlns:a16="http://schemas.microsoft.com/office/drawing/2014/main" id="{886AFCCF-3FE1-4DEA-A857-EBDB1B7B95DD}"/>
              </a:ext>
              <a:ext uri="{C183D7F6-B498-43B3-948B-1728B52AA6E4}">
                <adec:decorative xmlns:adec="http://schemas.microsoft.com/office/drawing/2017/decorative" val="1"/>
              </a:ext>
            </a:extLst>
          </p:cNvPr>
          <p:cNvGrpSpPr/>
          <p:nvPr/>
        </p:nvGrpSpPr>
        <p:grpSpPr>
          <a:xfrm>
            <a:off x="5111766" y="2302289"/>
            <a:ext cx="1809316" cy="315471"/>
            <a:chOff x="7028409" y="2050920"/>
            <a:chExt cx="838189" cy="315471"/>
          </a:xfrm>
        </p:grpSpPr>
        <p:sp>
          <p:nvSpPr>
            <p:cNvPr id="100" name="Rectangle 99">
              <a:extLst>
                <a:ext uri="{FF2B5EF4-FFF2-40B4-BE49-F238E27FC236}">
                  <a16:creationId xmlns:a16="http://schemas.microsoft.com/office/drawing/2014/main" id="{F73FD6C6-C36C-4341-A866-3B0F6EEA9142}"/>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01" name="TextBox 100">
              <a:extLst>
                <a:ext uri="{FF2B5EF4-FFF2-40B4-BE49-F238E27FC236}">
                  <a16:creationId xmlns:a16="http://schemas.microsoft.com/office/drawing/2014/main" id="{C9E0DEC9-AF42-405F-92C8-40A479BA8BC8}"/>
                </a:ext>
              </a:extLst>
            </p:cNvPr>
            <p:cNvSpPr txBox="1"/>
            <p:nvPr/>
          </p:nvSpPr>
          <p:spPr>
            <a:xfrm>
              <a:off x="7028409" y="2127694"/>
              <a:ext cx="83818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General Documents</a:t>
              </a: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102" name="Group 101">
            <a:extLst>
              <a:ext uri="{FF2B5EF4-FFF2-40B4-BE49-F238E27FC236}">
                <a16:creationId xmlns:a16="http://schemas.microsoft.com/office/drawing/2014/main" id="{6CB8F1BF-44D0-410B-A579-EF2B91873B34}"/>
              </a:ext>
              <a:ext uri="{C183D7F6-B498-43B3-948B-1728B52AA6E4}">
                <adec:decorative xmlns:adec="http://schemas.microsoft.com/office/drawing/2017/decorative" val="1"/>
              </a:ext>
            </a:extLst>
          </p:cNvPr>
          <p:cNvGrpSpPr/>
          <p:nvPr/>
        </p:nvGrpSpPr>
        <p:grpSpPr>
          <a:xfrm>
            <a:off x="5111766" y="2759809"/>
            <a:ext cx="1809316" cy="315471"/>
            <a:chOff x="7028410" y="2050920"/>
            <a:chExt cx="838189" cy="315471"/>
          </a:xfrm>
        </p:grpSpPr>
        <p:sp>
          <p:nvSpPr>
            <p:cNvPr id="103" name="Rectangle 102">
              <a:extLst>
                <a:ext uri="{FF2B5EF4-FFF2-40B4-BE49-F238E27FC236}">
                  <a16:creationId xmlns:a16="http://schemas.microsoft.com/office/drawing/2014/main" id="{72F21FF1-1959-4B95-A0AF-CA72C4E316A7}"/>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053941A9-9702-40DA-B119-C6C9E3E1319C}"/>
                </a:ext>
              </a:extLst>
            </p:cNvPr>
            <p:cNvSpPr txBox="1"/>
            <p:nvPr/>
          </p:nvSpPr>
          <p:spPr>
            <a:xfrm>
              <a:off x="7028410" y="2127694"/>
              <a:ext cx="838189"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Invoices</a:t>
              </a: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105" name="Group 104">
            <a:extLst>
              <a:ext uri="{FF2B5EF4-FFF2-40B4-BE49-F238E27FC236}">
                <a16:creationId xmlns:a16="http://schemas.microsoft.com/office/drawing/2014/main" id="{2E735CB7-7147-47F3-970A-159803152814}"/>
              </a:ext>
              <a:ext uri="{C183D7F6-B498-43B3-948B-1728B52AA6E4}">
                <adec:decorative xmlns:adec="http://schemas.microsoft.com/office/drawing/2017/decorative" val="1"/>
              </a:ext>
            </a:extLst>
          </p:cNvPr>
          <p:cNvGrpSpPr/>
          <p:nvPr/>
        </p:nvGrpSpPr>
        <p:grpSpPr>
          <a:xfrm>
            <a:off x="5083751" y="5061116"/>
            <a:ext cx="1809316" cy="320040"/>
            <a:chOff x="7028409" y="2050920"/>
            <a:chExt cx="838189" cy="392245"/>
          </a:xfrm>
        </p:grpSpPr>
        <p:sp>
          <p:nvSpPr>
            <p:cNvPr id="106" name="Rectangle 105">
              <a:extLst>
                <a:ext uri="{FF2B5EF4-FFF2-40B4-BE49-F238E27FC236}">
                  <a16:creationId xmlns:a16="http://schemas.microsoft.com/office/drawing/2014/main" id="{9AC4D487-A42A-4E73-B39E-7D9ABCBC9CB0}"/>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107" name="TextBox 106">
              <a:extLst>
                <a:ext uri="{FF2B5EF4-FFF2-40B4-BE49-F238E27FC236}">
                  <a16:creationId xmlns:a16="http://schemas.microsoft.com/office/drawing/2014/main" id="{18F80DBD-F4CB-4213-996C-CBFEABA01594}"/>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Receipts</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108" name="Group 107">
            <a:extLst>
              <a:ext uri="{FF2B5EF4-FFF2-40B4-BE49-F238E27FC236}">
                <a16:creationId xmlns:a16="http://schemas.microsoft.com/office/drawing/2014/main" id="{BCBBC5AE-23DA-4354-A725-EA7465F6F88D}"/>
              </a:ext>
              <a:ext uri="{C183D7F6-B498-43B3-948B-1728B52AA6E4}">
                <adec:decorative xmlns:adec="http://schemas.microsoft.com/office/drawing/2017/decorative" val="1"/>
              </a:ext>
            </a:extLst>
          </p:cNvPr>
          <p:cNvGrpSpPr/>
          <p:nvPr/>
        </p:nvGrpSpPr>
        <p:grpSpPr>
          <a:xfrm>
            <a:off x="5072282" y="5523205"/>
            <a:ext cx="1809316" cy="320040"/>
            <a:chOff x="7028409" y="2050920"/>
            <a:chExt cx="838189" cy="392245"/>
          </a:xfrm>
        </p:grpSpPr>
        <p:sp>
          <p:nvSpPr>
            <p:cNvPr id="109" name="Rectangle 108">
              <a:extLst>
                <a:ext uri="{FF2B5EF4-FFF2-40B4-BE49-F238E27FC236}">
                  <a16:creationId xmlns:a16="http://schemas.microsoft.com/office/drawing/2014/main" id="{184F3515-38FC-4D02-9BF0-08F065602DD4}"/>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110" name="TextBox 109">
              <a:extLst>
                <a:ext uri="{FF2B5EF4-FFF2-40B4-BE49-F238E27FC236}">
                  <a16:creationId xmlns:a16="http://schemas.microsoft.com/office/drawing/2014/main" id="{5F398F3B-6EB5-4EB6-8FEC-2CF8D89B071A}"/>
                </a:ext>
              </a:extLst>
            </p:cNvPr>
            <p:cNvSpPr txBox="1"/>
            <p:nvPr/>
          </p:nvSpPr>
          <p:spPr>
            <a:xfrm>
              <a:off x="7028409" y="2127694"/>
              <a:ext cx="838189" cy="31547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Health Insurance Cards</a:t>
              </a:r>
              <a:br>
                <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0"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grpSp>
        <p:nvGrpSpPr>
          <p:cNvPr id="111" name="Group 110">
            <a:extLst>
              <a:ext uri="{FF2B5EF4-FFF2-40B4-BE49-F238E27FC236}">
                <a16:creationId xmlns:a16="http://schemas.microsoft.com/office/drawing/2014/main" id="{40FCAF2F-8897-41FC-8CE4-C64D3C7DB1F0}"/>
              </a:ext>
              <a:ext uri="{C183D7F6-B498-43B3-948B-1728B52AA6E4}">
                <adec:decorative xmlns:adec="http://schemas.microsoft.com/office/drawing/2017/decorative" val="1"/>
              </a:ext>
            </a:extLst>
          </p:cNvPr>
          <p:cNvGrpSpPr/>
          <p:nvPr/>
        </p:nvGrpSpPr>
        <p:grpSpPr>
          <a:xfrm>
            <a:off x="5083751" y="5985295"/>
            <a:ext cx="1809316" cy="378113"/>
            <a:chOff x="7028409" y="2050920"/>
            <a:chExt cx="838189" cy="463419"/>
          </a:xfrm>
        </p:grpSpPr>
        <p:sp>
          <p:nvSpPr>
            <p:cNvPr id="112" name="Rectangle 111">
              <a:extLst>
                <a:ext uri="{FF2B5EF4-FFF2-40B4-BE49-F238E27FC236}">
                  <a16:creationId xmlns:a16="http://schemas.microsoft.com/office/drawing/2014/main" id="{33EF99B7-29E4-49BC-A9ED-22EBDF8B38C4}"/>
                </a:ext>
              </a:extLst>
            </p:cNvPr>
            <p:cNvSpPr/>
            <p:nvPr/>
          </p:nvSpPr>
          <p:spPr>
            <a:xfrm>
              <a:off x="7060574" y="2050920"/>
              <a:ext cx="806024" cy="315471"/>
            </a:xfrm>
            <a:prstGeom prst="rect">
              <a:avLst/>
            </a:prstGeom>
            <a:noFill/>
            <a:ln w="6350" cap="flat" cmpd="sng" algn="ctr">
              <a:solidFill>
                <a:srgbClr val="FFFFFF"/>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8010FD23-ABCC-4F68-97AB-8F02B1B64934}"/>
                </a:ext>
              </a:extLst>
            </p:cNvPr>
            <p:cNvSpPr txBox="1"/>
            <p:nvPr/>
          </p:nvSpPr>
          <p:spPr>
            <a:xfrm>
              <a:off x="7028409" y="2127694"/>
              <a:ext cx="838189" cy="38664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1"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t>And more</a:t>
              </a:r>
              <a:br>
                <a:rPr kumimoji="0" lang="en-US" sz="1000" b="0" i="1"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rPr>
              </a:br>
              <a:endParaRPr kumimoji="0" lang="en-US" sz="1000" b="0" i="1" u="none" strike="noStrike" kern="1200" cap="none" spc="0" normalizeH="0" baseline="0" noProof="0">
                <a:ln>
                  <a:noFill/>
                </a:ln>
                <a:solidFill>
                  <a:schemeClr val="tx1">
                    <a:lumMod val="65000"/>
                    <a:lumOff val="35000"/>
                  </a:schemeClr>
                </a:solidFill>
                <a:effectLst/>
                <a:uLnTx/>
                <a:uFillTx/>
                <a:latin typeface="Segoe UI"/>
                <a:ea typeface="+mn-ea"/>
                <a:cs typeface="Segoe UI" panose="020B0502040204020203" pitchFamily="34" charset="0"/>
              </a:endParaRPr>
            </a:p>
          </p:txBody>
        </p:sp>
      </p:grpSp>
      <p:sp>
        <p:nvSpPr>
          <p:cNvPr id="115" name="TextBox 114">
            <a:extLst>
              <a:ext uri="{FF2B5EF4-FFF2-40B4-BE49-F238E27FC236}">
                <a16:creationId xmlns:a16="http://schemas.microsoft.com/office/drawing/2014/main" id="{3849E1FD-5535-4F72-A4C8-52C93FA66C83}"/>
              </a:ext>
            </a:extLst>
          </p:cNvPr>
          <p:cNvSpPr txBox="1"/>
          <p:nvPr/>
        </p:nvSpPr>
        <p:spPr>
          <a:xfrm>
            <a:off x="7189186" y="5635648"/>
            <a:ext cx="1839619" cy="6001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lumMod val="65000"/>
                    <a:lumOff val="35000"/>
                  </a:schemeClr>
                </a:solidFill>
                <a:effectLst/>
                <a:uLnTx/>
                <a:uFillTx/>
                <a:latin typeface="Segoe UI"/>
                <a:ea typeface="+mn-ea"/>
                <a:cs typeface="Segoe UI"/>
              </a:rPr>
              <a:t>Only a handful of documents needed to get started and train a model</a:t>
            </a:r>
            <a:endParaRPr kumimoji="0" lang="en-US" sz="2400" b="0" i="0" u="none" strike="noStrike" kern="0" cap="none" spc="0" normalizeH="0" baseline="0" noProof="0">
              <a:ln>
                <a:noFill/>
              </a:ln>
              <a:solidFill>
                <a:schemeClr val="tx1">
                  <a:lumMod val="65000"/>
                  <a:lumOff val="35000"/>
                </a:schemeClr>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9C287CC4-1944-40FB-AC10-899EC5A56CBF}"/>
              </a:ext>
              <a:ext uri="{C183D7F6-B498-43B3-948B-1728B52AA6E4}">
                <adec:decorative xmlns:adec="http://schemas.microsoft.com/office/drawing/2017/decorative" val="1"/>
              </a:ext>
            </a:extLst>
          </p:cNvPr>
          <p:cNvSpPr/>
          <p:nvPr/>
        </p:nvSpPr>
        <p:spPr bwMode="auto">
          <a:xfrm>
            <a:off x="2541945" y="1731235"/>
            <a:ext cx="6663448" cy="4759584"/>
          </a:xfrm>
          <a:prstGeom prst="rect">
            <a:avLst/>
          </a:prstGeom>
          <a:noFill/>
          <a:ln w="127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290035E7-81FA-4C78-8434-318DB0D50215}"/>
              </a:ext>
            </a:extLst>
          </p:cNvPr>
          <p:cNvSpPr txBox="1"/>
          <p:nvPr/>
        </p:nvSpPr>
        <p:spPr>
          <a:xfrm>
            <a:off x="3595881" y="1265004"/>
            <a:ext cx="4910511"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Form Recognizer Document Understanding</a:t>
            </a:r>
          </a:p>
        </p:txBody>
      </p:sp>
      <p:sp>
        <p:nvSpPr>
          <p:cNvPr id="89" name="Arrow: Right 88">
            <a:extLst>
              <a:ext uri="{FF2B5EF4-FFF2-40B4-BE49-F238E27FC236}">
                <a16:creationId xmlns:a16="http://schemas.microsoft.com/office/drawing/2014/main" id="{8D7E0074-F07F-4C75-8DBE-C080D585FF53}"/>
              </a:ext>
              <a:ext uri="{C183D7F6-B498-43B3-948B-1728B52AA6E4}">
                <adec:decorative xmlns:adec="http://schemas.microsoft.com/office/drawing/2017/decorative" val="1"/>
              </a:ext>
            </a:extLst>
          </p:cNvPr>
          <p:cNvSpPr/>
          <p:nvPr/>
        </p:nvSpPr>
        <p:spPr bwMode="auto">
          <a:xfrm>
            <a:off x="9301676" y="3694745"/>
            <a:ext cx="734363" cy="46697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3668F832-66F9-4CB5-9CC9-00D09A2CD3B5}"/>
              </a:ext>
            </a:extLst>
          </p:cNvPr>
          <p:cNvSpPr txBox="1"/>
          <p:nvPr/>
        </p:nvSpPr>
        <p:spPr>
          <a:xfrm>
            <a:off x="10223774" y="1209152"/>
            <a:ext cx="106599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Consume</a:t>
            </a:r>
          </a:p>
        </p:txBody>
      </p:sp>
      <p:pic>
        <p:nvPicPr>
          <p:cNvPr id="1034" name="Picture 10" descr="Office 365 icon | Nansen Environmental and Remote Sensing Center">
            <a:extLst>
              <a:ext uri="{FF2B5EF4-FFF2-40B4-BE49-F238E27FC236}">
                <a16:creationId xmlns:a16="http://schemas.microsoft.com/office/drawing/2014/main" id="{1EA750E6-59E7-4396-87A6-82C92525A8B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32006" y="1645834"/>
            <a:ext cx="866504" cy="86650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D365 Logo - LogoDix">
            <a:extLst>
              <a:ext uri="{FF2B5EF4-FFF2-40B4-BE49-F238E27FC236}">
                <a16:creationId xmlns:a16="http://schemas.microsoft.com/office/drawing/2014/main" id="{11AB1373-1889-4F84-9DE4-F1DCA7A79FB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300349" y="2800776"/>
            <a:ext cx="912845" cy="92186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Microsoft Power Automate - Addend Analytics">
            <a:extLst>
              <a:ext uri="{FF2B5EF4-FFF2-40B4-BE49-F238E27FC236}">
                <a16:creationId xmlns:a16="http://schemas.microsoft.com/office/drawing/2014/main" id="{1ECBD437-F532-4F62-97B1-6909ABD8F97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32006" y="4036448"/>
            <a:ext cx="888499" cy="72860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Azure">
            <a:extLst>
              <a:ext uri="{FF2B5EF4-FFF2-40B4-BE49-F238E27FC236}">
                <a16:creationId xmlns:a16="http://schemas.microsoft.com/office/drawing/2014/main" id="{61E68E03-D969-4EDC-BDA1-D3AD8F1A73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32006" y="5079802"/>
            <a:ext cx="921861" cy="921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42466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7BA5CCF25732348B5BCD4E362958B8E" ma:contentTypeVersion="6" ma:contentTypeDescription="Create a new document." ma:contentTypeScope="" ma:versionID="17930d20e076be20780592fccdb0dd57">
  <xsd:schema xmlns:xsd="http://www.w3.org/2001/XMLSchema" xmlns:xs="http://www.w3.org/2001/XMLSchema" xmlns:p="http://schemas.microsoft.com/office/2006/metadata/properties" xmlns:ns1="http://schemas.microsoft.com/sharepoint/v3" xmlns:ns2="8aa34e82-b775-48d2-ab1c-bf77ec7c1d4c" targetNamespace="http://schemas.microsoft.com/office/2006/metadata/properties" ma:root="true" ma:fieldsID="d06853133a65f3e7dc4cb1c082c6d86a" ns1:_="" ns2:_="">
    <xsd:import namespace="http://schemas.microsoft.com/sharepoint/v3"/>
    <xsd:import namespace="8aa34e82-b775-48d2-ab1c-bf77ec7c1d4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aa34e82-b775-48d2-ab1c-bf77ec7c1d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ocTags" ma:index="13" nillable="true" ma:displayName="MediaServiceDocTags" ma:hidden="true" ma:internalName="MediaServiceDoc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A2B829F-3DAB-4EA5-8B30-E6B7E71C4E14}">
  <ds:schemaRefs>
    <ds:schemaRef ds:uri="http://schemas.microsoft.com/sharepoint/v3/contenttype/forms"/>
  </ds:schemaRefs>
</ds:datastoreItem>
</file>

<file path=customXml/itemProps2.xml><?xml version="1.0" encoding="utf-8"?>
<ds:datastoreItem xmlns:ds="http://schemas.openxmlformats.org/officeDocument/2006/customXml" ds:itemID="{4BFED39F-CFBA-4E04-A3BA-21DFC9E81CD1}">
  <ds:schemaRefs>
    <ds:schemaRef ds:uri="http://purl.org/dc/elements/1.1/"/>
    <ds:schemaRef ds:uri="http://schemas.microsoft.com/sharepoint/v3"/>
    <ds:schemaRef ds:uri="http://www.w3.org/XML/1998/namespace"/>
    <ds:schemaRef ds:uri="http://purl.org/dc/terms/"/>
    <ds:schemaRef ds:uri="http://schemas.microsoft.com/office/infopath/2007/PartnerControls"/>
    <ds:schemaRef ds:uri="http://schemas.microsoft.com/office/2006/documentManagement/types"/>
    <ds:schemaRef ds:uri="http://schemas.openxmlformats.org/package/2006/metadata/core-properties"/>
    <ds:schemaRef ds:uri="8aa34e82-b775-48d2-ab1c-bf77ec7c1d4c"/>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6BFAFAC-57FC-4BB4-94F4-27650A132499}">
  <ds:schemaRefs>
    <ds:schemaRef ds:uri="8aa34e82-b775-48d2-ab1c-bf77ec7c1d4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3097</Words>
  <Application>Microsoft Office PowerPoint</Application>
  <PresentationFormat>Widescreen</PresentationFormat>
  <Paragraphs>460</Paragraphs>
  <Slides>23</Slides>
  <Notes>16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23</vt:i4>
      </vt:variant>
    </vt:vector>
  </HeadingPairs>
  <TitlesOfParts>
    <vt:vector size="38" baseType="lpstr">
      <vt:lpstr>Arial</vt:lpstr>
      <vt:lpstr>Calibri</vt:lpstr>
      <vt:lpstr>Calibri Light</vt:lpstr>
      <vt:lpstr>ColfaxAI</vt:lpstr>
      <vt:lpstr>Roboto Mono</vt:lpstr>
      <vt:lpstr>Segoe Pro Semibold</vt:lpstr>
      <vt:lpstr>Segoe UI</vt:lpstr>
      <vt:lpstr>Segoe UI </vt:lpstr>
      <vt:lpstr>Segoe UI Semibold</vt:lpstr>
      <vt:lpstr>Segoe UI Semilight</vt:lpstr>
      <vt:lpstr>SegoeUI</vt:lpstr>
      <vt:lpstr>Söhne</vt:lpstr>
      <vt:lpstr>Wingdings</vt:lpstr>
      <vt:lpstr>Office Theme</vt:lpstr>
      <vt:lpstr>1_Build 2019 Black</vt:lpstr>
      <vt:lpstr>PowerPoint Presentation</vt:lpstr>
      <vt:lpstr>Meet the team</vt:lpstr>
      <vt:lpstr>PowerPoint Presentation</vt:lpstr>
      <vt:lpstr>“Again and again, we hunt for that document we urgently need and it is nowhere to be found. We have more data than ever before, but we struggle to navigate to the right data the moment we need it” –Everyone (at some point) </vt:lpstr>
      <vt:lpstr>PowerPoint Presentation</vt:lpstr>
      <vt:lpstr>Azure AI Services</vt:lpstr>
      <vt:lpstr>Azure Form Recognizer Overview</vt:lpstr>
      <vt:lpstr>Form Recognizer</vt:lpstr>
      <vt:lpstr>How it works</vt:lpstr>
      <vt:lpstr>Form Recognizer Studio Layout, Prebuilt and General Document models</vt:lpstr>
      <vt:lpstr>Form Recognizer capabilities </vt:lpstr>
      <vt:lpstr>Layout</vt:lpstr>
      <vt:lpstr>164 languages</vt:lpstr>
      <vt:lpstr>Train a custom model Template and Neural models</vt:lpstr>
      <vt:lpstr>Forms or Documents </vt:lpstr>
      <vt:lpstr>Choosing the right model</vt:lpstr>
      <vt:lpstr>Composed Custom Models</vt:lpstr>
      <vt:lpstr>Azure Open AI</vt:lpstr>
      <vt:lpstr>Generative AI</vt:lpstr>
      <vt:lpstr>PowerPoint Presentation</vt:lpstr>
      <vt:lpstr>PowerPoint Presentation</vt:lpstr>
      <vt:lpstr>Hands On Labs</vt:lpstr>
      <vt:lpstr>BPA Architecture Lab setup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 Recognizer with BPA Accelerator</dc:title>
  <dc:creator>Mahi Sundararajan</dc:creator>
  <cp:lastModifiedBy>Kaushik Bardhan</cp:lastModifiedBy>
  <cp:revision>2</cp:revision>
  <dcterms:created xsi:type="dcterms:W3CDTF">2022-11-08T23:03:28Z</dcterms:created>
  <dcterms:modified xsi:type="dcterms:W3CDTF">2023-04-27T13:55:17Z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0x01010037BA5CCF25732348B5BCD4E362958B8E</vt:lpwstr>
  </property>
</Properties>
</file>